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vsdx" ContentType="application/vnd.ms-visio.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4"/>
  </p:notesMasterIdLst>
  <p:sldIdLst>
    <p:sldId id="256" r:id="rId5"/>
    <p:sldId id="257" r:id="rId6"/>
    <p:sldId id="283" r:id="rId7"/>
    <p:sldId id="286" r:id="rId8"/>
    <p:sldId id="287" r:id="rId9"/>
    <p:sldId id="288" r:id="rId10"/>
    <p:sldId id="259" r:id="rId11"/>
    <p:sldId id="290" r:id="rId12"/>
    <p:sldId id="292" r:id="rId13"/>
    <p:sldId id="291" r:id="rId14"/>
    <p:sldId id="293" r:id="rId15"/>
    <p:sldId id="338" r:id="rId16"/>
    <p:sldId id="332" r:id="rId17"/>
    <p:sldId id="333" r:id="rId18"/>
    <p:sldId id="340" r:id="rId19"/>
    <p:sldId id="327" r:id="rId20"/>
    <p:sldId id="328" r:id="rId21"/>
    <p:sldId id="326" r:id="rId22"/>
    <p:sldId id="317" r:id="rId23"/>
    <p:sldId id="318" r:id="rId24"/>
    <p:sldId id="339" r:id="rId25"/>
    <p:sldId id="319" r:id="rId26"/>
    <p:sldId id="295" r:id="rId27"/>
    <p:sldId id="260" r:id="rId28"/>
    <p:sldId id="331" r:id="rId29"/>
    <p:sldId id="296" r:id="rId30"/>
    <p:sldId id="330" r:id="rId31"/>
    <p:sldId id="329" r:id="rId32"/>
    <p:sldId id="334" r:id="rId33"/>
    <p:sldId id="335" r:id="rId34"/>
    <p:sldId id="336" r:id="rId35"/>
    <p:sldId id="337" r:id="rId36"/>
    <p:sldId id="306" r:id="rId37"/>
    <p:sldId id="307" r:id="rId38"/>
    <p:sldId id="308" r:id="rId39"/>
    <p:sldId id="289" r:id="rId40"/>
    <p:sldId id="269" r:id="rId41"/>
    <p:sldId id="309" r:id="rId42"/>
    <p:sldId id="27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KYIRidOHFE/BGca1CyWihw==" hashData="vqsjO1P43hk3r71aORJClvD81oCxFDH00f6qKg7YhXdP0gLcHOcJoOMlGXUoBDr4xeq4qBhwDaOgrb2ejkM5MQ=="/>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E1"/>
    <a:srgbClr val="DAE5EF"/>
    <a:srgbClr val="00347F"/>
    <a:srgbClr val="0068FF"/>
    <a:srgbClr val="FFCC00"/>
    <a:srgbClr val="00AAE0"/>
    <a:srgbClr val="44546A"/>
    <a:srgbClr val="FFFFFF"/>
    <a:srgbClr val="004EBF"/>
    <a:srgbClr val="0B56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18"/>
  </p:normalViewPr>
  <p:slideViewPr>
    <p:cSldViewPr snapToGrid="0">
      <p:cViewPr varScale="1">
        <p:scale>
          <a:sx n="106" d="100"/>
          <a:sy n="106" d="100"/>
        </p:scale>
        <p:origin x="792" y="96"/>
      </p:cViewPr>
      <p:guideLst/>
    </p:cSldViewPr>
  </p:slideViewPr>
  <p:notesTextViewPr>
    <p:cViewPr>
      <p:scale>
        <a:sx n="1" d="1"/>
        <a:sy n="1" d="1"/>
      </p:scale>
      <p:origin x="0" y="0"/>
    </p:cViewPr>
  </p:notesTextViewPr>
  <p:sorterViewPr>
    <p:cViewPr>
      <p:scale>
        <a:sx n="126" d="100"/>
        <a:sy n="12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12/10/2024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12</a:t>
            </a:fld>
            <a:endParaRPr lang="en-US" dirty="0"/>
          </a:p>
        </p:txBody>
      </p:sp>
    </p:spTree>
    <p:extLst>
      <p:ext uri="{BB962C8B-B14F-4D97-AF65-F5344CB8AC3E}">
        <p14:creationId xmlns:p14="http://schemas.microsoft.com/office/powerpoint/2010/main" val="461041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Để tạo tài khoản, nhấn “Create an Account” và thực hiện các bước theo hướng dẫn.</a:t>
            </a:r>
          </a:p>
        </p:txBody>
      </p:sp>
      <p:sp>
        <p:nvSpPr>
          <p:cNvPr id="4" name="Slide Number Placeholder 3"/>
          <p:cNvSpPr>
            <a:spLocks noGrp="1"/>
          </p:cNvSpPr>
          <p:nvPr>
            <p:ph type="sldNum" sz="quarter" idx="5"/>
          </p:nvPr>
        </p:nvSpPr>
        <p:spPr/>
        <p:txBody>
          <a:bodyPr/>
          <a:lstStyle/>
          <a:p>
            <a:fld id="{F97DC217-DF71-1A49-B3EA-559F1F43B0FF}" type="slidenum">
              <a:rPr lang="en-US" smtClean="0"/>
              <a:t>13</a:t>
            </a:fld>
            <a:endParaRPr lang="en-US" dirty="0"/>
          </a:p>
        </p:txBody>
      </p:sp>
    </p:spTree>
    <p:extLst>
      <p:ext uri="{BB962C8B-B14F-4D97-AF65-F5344CB8AC3E}">
        <p14:creationId xmlns:p14="http://schemas.microsoft.com/office/powerpoint/2010/main" val="330759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dirty="0">
                <a:effectLst/>
                <a:latin typeface="Verdana" panose="020B0604030504040204" pitchFamily="34" charset="0"/>
                <a:ea typeface="Calibri" panose="020F0502020204030204" pitchFamily="34" charset="0"/>
                <a:cs typeface="Times New Roman" panose="02020603050405020304" pitchFamily="18" charset="0"/>
              </a:rPr>
              <a:t>Nhập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Username</a:t>
            </a:r>
            <a:r>
              <a:rPr lang="en-US" sz="1200" dirty="0">
                <a:effectLst/>
                <a:latin typeface="Verdana" panose="020B0604030504040204" pitchFamily="34" charset="0"/>
                <a:ea typeface="Calibri" panose="020F0502020204030204" pitchFamily="34" charset="0"/>
                <a:cs typeface="Times New Roman" panose="02020603050405020304" pitchFamily="18" charset="0"/>
              </a:rPr>
              <a:t> và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Chọn phương thức</a:t>
            </a:r>
            <a:r>
              <a:rPr lang="en-US" sz="1200" dirty="0">
                <a:effectLst/>
                <a:latin typeface="Verdana" panose="020B0604030504040204" pitchFamily="34" charset="0"/>
                <a:ea typeface="Calibri" panose="020F0502020204030204" pitchFamily="34" charset="0"/>
                <a:cs typeface="Times New Roman" panose="02020603050405020304" pitchFamily="18" charset="0"/>
              </a:rPr>
              <a:t>. Sau đó bấm Login, tiến hành xác thực. Có 5 phương thức xác thực: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200" dirty="0">
                <a:effectLst/>
                <a:latin typeface="Verdana" panose="020B0604030504040204" pitchFamily="34" charset="0"/>
                <a:ea typeface="Calibri" panose="020F0502020204030204" pitchFamily="34" charset="0"/>
                <a:cs typeface="Times New Roman" panose="02020603050405020304" pitchFamily="18" charset="0"/>
              </a:rPr>
              <a:t>ID Cart: Xác thực bằng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Đọc thẻ</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200" dirty="0">
                <a:effectLst/>
                <a:latin typeface="Verdana" panose="020B0604030504040204" pitchFamily="34" charset="0"/>
                <a:ea typeface="Calibri" panose="020F0502020204030204" pitchFamily="34" charset="0"/>
                <a:cs typeface="Times New Roman" panose="02020603050405020304" pitchFamily="18" charset="0"/>
              </a:rPr>
              <a:t>Facial: Xác thực bằng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khuôn mặt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200" dirty="0" err="1">
                <a:effectLst/>
                <a:latin typeface="Verdana" panose="020B0604030504040204" pitchFamily="34" charset="0"/>
                <a:ea typeface="Calibri" panose="020F0502020204030204" pitchFamily="34" charset="0"/>
                <a:cs typeface="Times New Roman" panose="02020603050405020304" pitchFamily="18" charset="0"/>
              </a:rPr>
              <a:t>FingerPrint</a:t>
            </a:r>
            <a:r>
              <a:rPr lang="en-US" sz="1200" dirty="0">
                <a:effectLst/>
                <a:latin typeface="Verdana" panose="020B0604030504040204" pitchFamily="34" charset="0"/>
                <a:ea typeface="Calibri" panose="020F0502020204030204" pitchFamily="34" charset="0"/>
                <a:cs typeface="Times New Roman" panose="02020603050405020304" pitchFamily="18" charset="0"/>
              </a:rPr>
              <a:t>: Xác thực bằng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vân tay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200" dirty="0">
                <a:effectLst/>
                <a:latin typeface="Verdana" panose="020B0604030504040204" pitchFamily="34" charset="0"/>
                <a:ea typeface="Calibri" panose="020F0502020204030204" pitchFamily="34" charset="0"/>
                <a:cs typeface="Times New Roman" panose="02020603050405020304" pitchFamily="18" charset="0"/>
              </a:rPr>
              <a:t>Facial &amp; ID Cart: Xác thực bằng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Đọc thẻ</a:t>
            </a:r>
            <a:r>
              <a:rPr lang="en-US" sz="1200" dirty="0">
                <a:effectLst/>
                <a:latin typeface="Verdana" panose="020B0604030504040204" pitchFamily="34" charset="0"/>
                <a:ea typeface="Calibri" panose="020F0502020204030204" pitchFamily="34" charset="0"/>
                <a:cs typeface="Times New Roman" panose="02020603050405020304" pitchFamily="18" charset="0"/>
              </a:rPr>
              <a:t> và xác thực bằng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khuôn mặt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200" dirty="0" err="1">
                <a:effectLst/>
                <a:latin typeface="Verdana" panose="020B0604030504040204" pitchFamily="34" charset="0"/>
                <a:ea typeface="Calibri" panose="020F0502020204030204" pitchFamily="34" charset="0"/>
                <a:cs typeface="Times New Roman" panose="02020603050405020304" pitchFamily="18" charset="0"/>
              </a:rPr>
              <a:t>FingerPrint</a:t>
            </a:r>
            <a:r>
              <a:rPr lang="en-US" sz="1200" dirty="0">
                <a:effectLst/>
                <a:latin typeface="Verdana" panose="020B0604030504040204" pitchFamily="34" charset="0"/>
                <a:ea typeface="Calibri" panose="020F0502020204030204" pitchFamily="34" charset="0"/>
                <a:cs typeface="Times New Roman" panose="02020603050405020304" pitchFamily="18" charset="0"/>
              </a:rPr>
              <a:t> &amp; ID Cart: Xác thực bằng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Đọc thẻ</a:t>
            </a:r>
            <a:r>
              <a:rPr lang="en-US" sz="1200" dirty="0">
                <a:effectLst/>
                <a:latin typeface="Verdana" panose="020B0604030504040204" pitchFamily="34" charset="0"/>
                <a:ea typeface="Calibri" panose="020F0502020204030204" pitchFamily="34" charset="0"/>
                <a:cs typeface="Times New Roman" panose="02020603050405020304" pitchFamily="18" charset="0"/>
              </a:rPr>
              <a:t> và xác thực bằng </a:t>
            </a:r>
            <a:r>
              <a:rPr lang="en-US" sz="1200" b="1" dirty="0">
                <a:effectLst/>
                <a:latin typeface="Verdana" panose="020B0604030504040204" pitchFamily="34" charset="0"/>
                <a:ea typeface="Calibri" panose="020F0502020204030204" pitchFamily="34" charset="0"/>
                <a:cs typeface="Times New Roman" panose="02020603050405020304" pitchFamily="18" charset="0"/>
              </a:rPr>
              <a:t>vân tay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15</a:t>
            </a:fld>
            <a:endParaRPr lang="en-US" dirty="0"/>
          </a:p>
        </p:txBody>
      </p:sp>
    </p:spTree>
    <p:extLst>
      <p:ext uri="{BB962C8B-B14F-4D97-AF65-F5344CB8AC3E}">
        <p14:creationId xmlns:p14="http://schemas.microsoft.com/office/powerpoint/2010/main" val="2143527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Tùy vào giao dịch với mức thanh toán chi phí khác nhau (từ &lt;= 49,99$ đến &gt;=100,000.00$) thì sẽ có phương thức xác thực tương ứng.</a:t>
            </a:r>
          </a:p>
        </p:txBody>
      </p:sp>
      <p:sp>
        <p:nvSpPr>
          <p:cNvPr id="4" name="Slide Number Placeholder 3"/>
          <p:cNvSpPr>
            <a:spLocks noGrp="1"/>
          </p:cNvSpPr>
          <p:nvPr>
            <p:ph type="sldNum" sz="quarter" idx="5"/>
          </p:nvPr>
        </p:nvSpPr>
        <p:spPr/>
        <p:txBody>
          <a:bodyPr/>
          <a:lstStyle/>
          <a:p>
            <a:fld id="{F97DC217-DF71-1A49-B3EA-559F1F43B0FF}" type="slidenum">
              <a:rPr lang="en-US" smtClean="0"/>
              <a:t>16</a:t>
            </a:fld>
            <a:endParaRPr lang="en-US" dirty="0"/>
          </a:p>
        </p:txBody>
      </p:sp>
    </p:spTree>
    <p:extLst>
      <p:ext uri="{BB962C8B-B14F-4D97-AF65-F5344CB8AC3E}">
        <p14:creationId xmlns:p14="http://schemas.microsoft.com/office/powerpoint/2010/main" val="2049463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DD9C8446-696E-6942-B6C8-CC9CAD0B34E0}" type="datetime1">
              <a:rPr lang="en-US" smtClean="0"/>
              <a:pPr/>
              <a:t>12/10/2024</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fld id="{F5592931-05C6-8543-8B6E-A8BD29BD5C2B}" type="datetime1">
              <a:rPr lang="en-US" smtClean="0"/>
              <a:pPr/>
              <a:t>12/10/2024</a:t>
            </a:fld>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ontserrat" panose="00000500000000000000" pitchFamily="50"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ontserrat" panose="00000500000000000000" pitchFamily="50" charset="0"/>
              </a:defRPr>
            </a:lvl1pPr>
            <a:lvl2pPr marL="457200" indent="0">
              <a:buNone/>
              <a:defRPr>
                <a:latin typeface="Montserrat" panose="00000500000000000000" pitchFamily="50" charset="0"/>
              </a:defRPr>
            </a:lvl2pPr>
            <a:lvl3pPr marL="914400" indent="0">
              <a:buNone/>
              <a:defRPr>
                <a:latin typeface="Montserrat" panose="00000500000000000000" pitchFamily="50" charset="0"/>
              </a:defRPr>
            </a:lvl3pPr>
            <a:lvl4pPr marL="1371600" indent="0">
              <a:buNone/>
              <a:defRPr>
                <a:latin typeface="Montserrat" panose="00000500000000000000" pitchFamily="50" charset="0"/>
              </a:defRPr>
            </a:lvl4pPr>
            <a:lvl5pPr marL="1828800" indent="0">
              <a:buNone/>
              <a:defRPr>
                <a:latin typeface="Montserrat" panose="00000500000000000000"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7E7AB22C-8B7E-9B4A-8C65-396C3C874D86}" type="datetime1">
              <a:rPr lang="en-US" smtClean="0"/>
              <a:pPr/>
              <a:t>12/10/2024</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8CE9AC2A-20AD-8C48-B5EB-B5322BDBCDEE}" type="datetime1">
              <a:rPr lang="en-US" smtClean="0"/>
              <a:pPr/>
              <a:t>12/10/2024</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fld id="{4CF75428-5BE0-934D-BB71-675F8E23A386}" type="datetime1">
              <a:rPr lang="en-US" smtClean="0"/>
              <a:pPr/>
              <a:t>12/10/2024</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accent3"/>
                </a:solidFill>
                <a:latin typeface="+mn-lt"/>
              </a:defRPr>
            </a:lvl1pPr>
          </a:lstStyle>
          <a:p>
            <a:fld id="{9A85C5CA-AE29-AB4C-8F85-0373C72001D8}" type="datetime1">
              <a:rPr lang="en-US" smtClean="0"/>
              <a:pPr/>
              <a:t>12/10/2024</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accent3"/>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a:noAutofit/>
          </a:bodyPr>
          <a:lstStyle>
            <a:lvl1pPr>
              <a:defRPr>
                <a:solidFill>
                  <a:schemeClr val="accent3"/>
                </a:solidFill>
                <a:latin typeface="+mn-lt"/>
              </a:defRPr>
            </a:lvl1pPr>
          </a:lstStyle>
          <a:p>
            <a:fld id="{75594855-01E8-5A4B-B2B8-E2ECEF879100}" type="datetime1">
              <a:rPr lang="en-US" smtClean="0"/>
              <a:pPr/>
              <a:t>12/10/2024</a:t>
            </a:fld>
            <a:endParaRPr lang="en-US" dirty="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a:noAutofit/>
          </a:bodyPr>
          <a:lstStyle>
            <a:lvl1pPr>
              <a:defRPr>
                <a:solidFill>
                  <a:schemeClr val="accent3"/>
                </a:solidFill>
                <a:latin typeface="+mn-lt"/>
              </a:defRPr>
            </a:lvl1pPr>
          </a:lstStyle>
          <a:p>
            <a:r>
              <a:rPr lang="en-US" dirty="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5F02DCD1-2C6B-F948-9F72-3BB0CF3D512E}" type="datetime1">
              <a:rPr lang="en-US" smtClean="0"/>
              <a:pPr/>
              <a:t>12/10/2024</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C1583C39-01BF-7F43-854C-FBB4E9AB6B0C}" type="datetime1">
              <a:rPr lang="en-US" smtClean="0"/>
              <a:pPr/>
              <a:t>12/10/2024</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4B103E64-1627-9140-8127-1849FED275E1}" type="datetime1">
              <a:rPr lang="en-US" smtClean="0"/>
              <a:pPr/>
              <a:t>12/10/2024</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fld id="{B562DF68-3089-814D-8A14-C651FE91885E}" type="datetime1">
              <a:rPr lang="en-US" smtClean="0"/>
              <a:pPr/>
              <a:t>12/10/2024</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7.sv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5.png"/><Relationship Id="rId18" Type="http://schemas.openxmlformats.org/officeDocument/2006/relationships/image" Target="../media/image29.png"/><Relationship Id="rId3" Type="http://schemas.openxmlformats.org/officeDocument/2006/relationships/image" Target="../media/image7.svg"/><Relationship Id="rId7" Type="http://schemas.openxmlformats.org/officeDocument/2006/relationships/image" Target="../media/image16.png"/><Relationship Id="rId12" Type="http://schemas.openxmlformats.org/officeDocument/2006/relationships/image" Target="../media/image18.png"/><Relationship Id="rId17" Type="http://schemas.openxmlformats.org/officeDocument/2006/relationships/image" Target="../media/image28.svg"/><Relationship Id="rId2" Type="http://schemas.openxmlformats.org/officeDocument/2006/relationships/image" Target="../media/image6.png"/><Relationship Id="rId16"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image" Target="../media/image20.png"/><Relationship Id="rId5" Type="http://schemas.openxmlformats.org/officeDocument/2006/relationships/image" Target="../media/image26.png"/><Relationship Id="rId15" Type="http://schemas.openxmlformats.org/officeDocument/2006/relationships/image" Target="../media/image23.png"/><Relationship Id="rId10" Type="http://schemas.openxmlformats.org/officeDocument/2006/relationships/image" Target="../media/image14.png"/><Relationship Id="rId19" Type="http://schemas.openxmlformats.org/officeDocument/2006/relationships/image" Target="../media/image30.svg"/><Relationship Id="rId4" Type="http://schemas.openxmlformats.org/officeDocument/2006/relationships/image" Target="../media/image25.png"/><Relationship Id="rId9" Type="http://schemas.openxmlformats.org/officeDocument/2006/relationships/image" Target="../media/image24.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svg"/><Relationship Id="rId7"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30.svg"/><Relationship Id="rId5" Type="http://schemas.openxmlformats.org/officeDocument/2006/relationships/image" Target="../media/image28.svg"/><Relationship Id="rId10"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9.png"/><Relationship Id="rId3" Type="http://schemas.openxmlformats.org/officeDocument/2006/relationships/image" Target="../media/image7.svg"/><Relationship Id="rId7" Type="http://schemas.openxmlformats.org/officeDocument/2006/relationships/image" Target="../media/image20.png"/><Relationship Id="rId12"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22.png"/><Relationship Id="rId5" Type="http://schemas.openxmlformats.org/officeDocument/2006/relationships/image" Target="../media/image28.svg"/><Relationship Id="rId10" Type="http://schemas.openxmlformats.org/officeDocument/2006/relationships/image" Target="../media/image15.png"/><Relationship Id="rId4" Type="http://schemas.openxmlformats.org/officeDocument/2006/relationships/image" Target="../media/image27.png"/><Relationship Id="rId9" Type="http://schemas.openxmlformats.org/officeDocument/2006/relationships/image" Target="../media/image18.png"/><Relationship Id="rId14" Type="http://schemas.openxmlformats.org/officeDocument/2006/relationships/image" Target="../media/image30.svg"/></Relationships>
</file>

<file path=ppt/slides/_rels/slide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33.emf"/><Relationship Id="rId4" Type="http://schemas.openxmlformats.org/officeDocument/2006/relationships/package" Target="../embeddings/Microsoft_Visio_Drawing.vsdx"/></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0.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1.svg"/><Relationship Id="rId7" Type="http://schemas.openxmlformats.org/officeDocument/2006/relationships/image" Target="../media/image48.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47.jp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jpe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1.sv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46.png"/><Relationship Id="rId10" Type="http://schemas.openxmlformats.org/officeDocument/2006/relationships/image" Target="../media/image57.png"/><Relationship Id="rId4" Type="http://schemas.openxmlformats.org/officeDocument/2006/relationships/image" Target="../media/image45.jpeg"/><Relationship Id="rId9" Type="http://schemas.openxmlformats.org/officeDocument/2006/relationships/image" Target="../media/image56.pn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1.svg"/><Relationship Id="rId7" Type="http://schemas.openxmlformats.org/officeDocument/2006/relationships/image" Target="../media/image63.jp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62.jpg"/><Relationship Id="rId5" Type="http://schemas.openxmlformats.org/officeDocument/2006/relationships/image" Target="../media/image61.jpg"/><Relationship Id="rId4" Type="http://schemas.openxmlformats.org/officeDocument/2006/relationships/image" Target="../media/image60.png"/><Relationship Id="rId9" Type="http://schemas.openxmlformats.org/officeDocument/2006/relationships/image" Target="../media/image65.jp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6.jpeg"/><Relationship Id="rId7"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jpg"/><Relationship Id="rId9" Type="http://schemas.openxmlformats.org/officeDocument/2006/relationships/image" Target="../media/image11.sv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1.png"/><Relationship Id="rId7" Type="http://schemas.openxmlformats.org/officeDocument/2006/relationships/image" Target="../media/image75.jpg"/><Relationship Id="rId2"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 Id="rId9" Type="http://schemas.openxmlformats.org/officeDocument/2006/relationships/image" Target="../media/image11.svg"/></Relationships>
</file>

<file path=ppt/slides/_rels/slide2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76.jpg"/><Relationship Id="rId7" Type="http://schemas.openxmlformats.org/officeDocument/2006/relationships/image" Target="../media/image10.png"/><Relationship Id="rId2"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jpg"/></Relationships>
</file>

<file path=ppt/slides/_rels/slide23.xml.rels><?xml version="1.0" encoding="UTF-8" standalone="yes"?>
<Relationships xmlns="http://schemas.openxmlformats.org/package/2006/relationships"><Relationship Id="rId8" Type="http://schemas.openxmlformats.org/officeDocument/2006/relationships/image" Target="../media/image83.tmp"/><Relationship Id="rId13" Type="http://schemas.openxmlformats.org/officeDocument/2006/relationships/image" Target="../media/image88.png"/><Relationship Id="rId3" Type="http://schemas.openxmlformats.org/officeDocument/2006/relationships/image" Target="../media/image11.svg"/><Relationship Id="rId7" Type="http://schemas.openxmlformats.org/officeDocument/2006/relationships/image" Target="../media/image82.tmp"/><Relationship Id="rId12" Type="http://schemas.openxmlformats.org/officeDocument/2006/relationships/image" Target="../media/image87.tmp"/><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jpeg"/><Relationship Id="rId10" Type="http://schemas.openxmlformats.org/officeDocument/2006/relationships/image" Target="../media/image85.tmp"/><Relationship Id="rId4" Type="http://schemas.openxmlformats.org/officeDocument/2006/relationships/image" Target="../media/image45.jpeg"/><Relationship Id="rId9" Type="http://schemas.openxmlformats.org/officeDocument/2006/relationships/image" Target="../media/image84.tmp"/></Relationships>
</file>

<file path=ppt/slides/_rels/slide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80.jpeg"/></Relationships>
</file>

<file path=ppt/slides/_rels/slide25.xml.rels><?xml version="1.0" encoding="UTF-8" standalone="yes"?>
<Relationships xmlns="http://schemas.openxmlformats.org/package/2006/relationships"><Relationship Id="rId8" Type="http://schemas.openxmlformats.org/officeDocument/2006/relationships/image" Target="../media/image91.tmp"/><Relationship Id="rId13" Type="http://schemas.openxmlformats.org/officeDocument/2006/relationships/image" Target="../media/image96.png"/><Relationship Id="rId3" Type="http://schemas.openxmlformats.org/officeDocument/2006/relationships/image" Target="../media/image11.svg"/><Relationship Id="rId7" Type="http://schemas.openxmlformats.org/officeDocument/2006/relationships/image" Target="../media/image90.tmp"/><Relationship Id="rId12" Type="http://schemas.openxmlformats.org/officeDocument/2006/relationships/image" Target="../media/image95.tmp"/><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89.tmp"/><Relationship Id="rId11" Type="http://schemas.openxmlformats.org/officeDocument/2006/relationships/image" Target="../media/image94.tmp"/><Relationship Id="rId5" Type="http://schemas.openxmlformats.org/officeDocument/2006/relationships/image" Target="../media/image80.jpeg"/><Relationship Id="rId10" Type="http://schemas.openxmlformats.org/officeDocument/2006/relationships/image" Target="../media/image93.tmp"/><Relationship Id="rId4" Type="http://schemas.openxmlformats.org/officeDocument/2006/relationships/image" Target="../media/image45.jpeg"/><Relationship Id="rId9" Type="http://schemas.openxmlformats.org/officeDocument/2006/relationships/image" Target="../media/image92.tmp"/></Relationships>
</file>

<file path=ppt/slides/_rels/slide26.xml.rels><?xml version="1.0" encoding="UTF-8" standalone="yes"?>
<Relationships xmlns="http://schemas.openxmlformats.org/package/2006/relationships"><Relationship Id="rId8" Type="http://schemas.openxmlformats.org/officeDocument/2006/relationships/image" Target="../media/image99.tmp"/><Relationship Id="rId13" Type="http://schemas.openxmlformats.org/officeDocument/2006/relationships/image" Target="../media/image104.tmp"/><Relationship Id="rId3" Type="http://schemas.openxmlformats.org/officeDocument/2006/relationships/image" Target="../media/image11.svg"/><Relationship Id="rId7" Type="http://schemas.openxmlformats.org/officeDocument/2006/relationships/image" Target="../media/image98.tmp"/><Relationship Id="rId12" Type="http://schemas.openxmlformats.org/officeDocument/2006/relationships/image" Target="../media/image103.tmp"/><Relationship Id="rId2" Type="http://schemas.openxmlformats.org/officeDocument/2006/relationships/image" Target="../media/image10.png"/><Relationship Id="rId16" Type="http://schemas.openxmlformats.org/officeDocument/2006/relationships/image" Target="../media/image107.png"/><Relationship Id="rId1" Type="http://schemas.openxmlformats.org/officeDocument/2006/relationships/slideLayout" Target="../slideLayouts/slideLayout6.xml"/><Relationship Id="rId6" Type="http://schemas.openxmlformats.org/officeDocument/2006/relationships/image" Target="../media/image97.tmp"/><Relationship Id="rId11" Type="http://schemas.openxmlformats.org/officeDocument/2006/relationships/image" Target="../media/image102.tmp"/><Relationship Id="rId5" Type="http://schemas.openxmlformats.org/officeDocument/2006/relationships/image" Target="../media/image80.jpeg"/><Relationship Id="rId15" Type="http://schemas.openxmlformats.org/officeDocument/2006/relationships/image" Target="../media/image106.tmp"/><Relationship Id="rId10" Type="http://schemas.openxmlformats.org/officeDocument/2006/relationships/image" Target="../media/image101.tmp"/><Relationship Id="rId4" Type="http://schemas.openxmlformats.org/officeDocument/2006/relationships/image" Target="../media/image45.jpeg"/><Relationship Id="rId9" Type="http://schemas.openxmlformats.org/officeDocument/2006/relationships/image" Target="../media/image100.tmp"/><Relationship Id="rId14" Type="http://schemas.openxmlformats.org/officeDocument/2006/relationships/image" Target="../media/image105.tmp"/></Relationships>
</file>

<file path=ppt/slides/_rels/slide27.xml.rels><?xml version="1.0" encoding="UTF-8" standalone="yes"?>
<Relationships xmlns="http://schemas.openxmlformats.org/package/2006/relationships"><Relationship Id="rId8" Type="http://schemas.openxmlformats.org/officeDocument/2006/relationships/image" Target="../media/image108.tmp"/><Relationship Id="rId13" Type="http://schemas.openxmlformats.org/officeDocument/2006/relationships/image" Target="../media/image113.tmp"/><Relationship Id="rId18" Type="http://schemas.openxmlformats.org/officeDocument/2006/relationships/image" Target="../media/image118.tmp"/><Relationship Id="rId3" Type="http://schemas.openxmlformats.org/officeDocument/2006/relationships/image" Target="../media/image11.svg"/><Relationship Id="rId7" Type="http://schemas.openxmlformats.org/officeDocument/2006/relationships/image" Target="../media/image90.tmp"/><Relationship Id="rId12" Type="http://schemas.openxmlformats.org/officeDocument/2006/relationships/image" Target="../media/image112.tmp"/><Relationship Id="rId17" Type="http://schemas.openxmlformats.org/officeDocument/2006/relationships/image" Target="../media/image117.tmp"/><Relationship Id="rId2" Type="http://schemas.openxmlformats.org/officeDocument/2006/relationships/image" Target="../media/image10.png"/><Relationship Id="rId16" Type="http://schemas.openxmlformats.org/officeDocument/2006/relationships/image" Target="../media/image116.tmp"/><Relationship Id="rId1" Type="http://schemas.openxmlformats.org/officeDocument/2006/relationships/slideLayout" Target="../slideLayouts/slideLayout6.xml"/><Relationship Id="rId6" Type="http://schemas.openxmlformats.org/officeDocument/2006/relationships/image" Target="../media/image89.tmp"/><Relationship Id="rId11" Type="http://schemas.openxmlformats.org/officeDocument/2006/relationships/image" Target="../media/image111.tmp"/><Relationship Id="rId5" Type="http://schemas.openxmlformats.org/officeDocument/2006/relationships/image" Target="../media/image80.jpeg"/><Relationship Id="rId15" Type="http://schemas.openxmlformats.org/officeDocument/2006/relationships/image" Target="../media/image115.tmp"/><Relationship Id="rId10" Type="http://schemas.openxmlformats.org/officeDocument/2006/relationships/image" Target="../media/image110.tmp"/><Relationship Id="rId19" Type="http://schemas.openxmlformats.org/officeDocument/2006/relationships/image" Target="../media/image119.png"/><Relationship Id="rId4" Type="http://schemas.openxmlformats.org/officeDocument/2006/relationships/image" Target="../media/image45.jpeg"/><Relationship Id="rId9" Type="http://schemas.openxmlformats.org/officeDocument/2006/relationships/image" Target="../media/image109.tmp"/><Relationship Id="rId14" Type="http://schemas.openxmlformats.org/officeDocument/2006/relationships/image" Target="../media/image114.tmp"/></Relationships>
</file>

<file path=ppt/slides/_rels/slide28.xml.rels><?xml version="1.0" encoding="UTF-8" standalone="yes"?>
<Relationships xmlns="http://schemas.openxmlformats.org/package/2006/relationships"><Relationship Id="rId8" Type="http://schemas.openxmlformats.org/officeDocument/2006/relationships/image" Target="../media/image124.tmp"/><Relationship Id="rId13" Type="http://schemas.openxmlformats.org/officeDocument/2006/relationships/image" Target="../media/image129.tmp"/><Relationship Id="rId18" Type="http://schemas.openxmlformats.org/officeDocument/2006/relationships/image" Target="../media/image10.png"/><Relationship Id="rId3" Type="http://schemas.openxmlformats.org/officeDocument/2006/relationships/image" Target="../media/image80.jpeg"/><Relationship Id="rId7" Type="http://schemas.openxmlformats.org/officeDocument/2006/relationships/image" Target="../media/image123.tmp"/><Relationship Id="rId12" Type="http://schemas.openxmlformats.org/officeDocument/2006/relationships/image" Target="../media/image128.tmp"/><Relationship Id="rId17" Type="http://schemas.openxmlformats.org/officeDocument/2006/relationships/image" Target="../media/image133.tmp"/><Relationship Id="rId2" Type="http://schemas.openxmlformats.org/officeDocument/2006/relationships/image" Target="../media/image45.jpeg"/><Relationship Id="rId16" Type="http://schemas.openxmlformats.org/officeDocument/2006/relationships/image" Target="../media/image132.tmp"/><Relationship Id="rId20" Type="http://schemas.openxmlformats.org/officeDocument/2006/relationships/image" Target="../media/image134.png"/><Relationship Id="rId1" Type="http://schemas.openxmlformats.org/officeDocument/2006/relationships/slideLayout" Target="../slideLayouts/slideLayout6.xml"/><Relationship Id="rId6" Type="http://schemas.openxmlformats.org/officeDocument/2006/relationships/image" Target="../media/image122.tmp"/><Relationship Id="rId11" Type="http://schemas.openxmlformats.org/officeDocument/2006/relationships/image" Target="../media/image127.tmp"/><Relationship Id="rId5" Type="http://schemas.openxmlformats.org/officeDocument/2006/relationships/image" Target="../media/image121.tmp"/><Relationship Id="rId15" Type="http://schemas.openxmlformats.org/officeDocument/2006/relationships/image" Target="../media/image131.tmp"/><Relationship Id="rId10" Type="http://schemas.openxmlformats.org/officeDocument/2006/relationships/image" Target="../media/image126.tmp"/><Relationship Id="rId19" Type="http://schemas.openxmlformats.org/officeDocument/2006/relationships/image" Target="../media/image11.svg"/><Relationship Id="rId4" Type="http://schemas.openxmlformats.org/officeDocument/2006/relationships/image" Target="../media/image120.tmp"/><Relationship Id="rId9" Type="http://schemas.openxmlformats.org/officeDocument/2006/relationships/image" Target="../media/image125.tmp"/><Relationship Id="rId14" Type="http://schemas.openxmlformats.org/officeDocument/2006/relationships/image" Target="../media/image130.tmp"/></Relationships>
</file>

<file path=ppt/slides/_rels/slide29.xml.rels><?xml version="1.0" encoding="UTF-8" standalone="yes"?>
<Relationships xmlns="http://schemas.openxmlformats.org/package/2006/relationships"><Relationship Id="rId8" Type="http://schemas.openxmlformats.org/officeDocument/2006/relationships/image" Target="../media/image137.tmp"/><Relationship Id="rId13" Type="http://schemas.openxmlformats.org/officeDocument/2006/relationships/image" Target="../media/image142.tmp"/><Relationship Id="rId18" Type="http://schemas.openxmlformats.org/officeDocument/2006/relationships/image" Target="../media/image147.tmp"/><Relationship Id="rId26" Type="http://schemas.openxmlformats.org/officeDocument/2006/relationships/image" Target="../media/image155.png"/><Relationship Id="rId3" Type="http://schemas.openxmlformats.org/officeDocument/2006/relationships/image" Target="../media/image80.jpeg"/><Relationship Id="rId21" Type="http://schemas.openxmlformats.org/officeDocument/2006/relationships/image" Target="../media/image150.tmp"/><Relationship Id="rId7" Type="http://schemas.openxmlformats.org/officeDocument/2006/relationships/image" Target="../media/image136.tmp"/><Relationship Id="rId12" Type="http://schemas.openxmlformats.org/officeDocument/2006/relationships/image" Target="../media/image141.tmp"/><Relationship Id="rId17" Type="http://schemas.openxmlformats.org/officeDocument/2006/relationships/image" Target="../media/image146.tmp"/><Relationship Id="rId25" Type="http://schemas.openxmlformats.org/officeDocument/2006/relationships/image" Target="../media/image154.tmp"/><Relationship Id="rId2" Type="http://schemas.openxmlformats.org/officeDocument/2006/relationships/image" Target="../media/image45.jpeg"/><Relationship Id="rId16" Type="http://schemas.openxmlformats.org/officeDocument/2006/relationships/image" Target="../media/image145.tmp"/><Relationship Id="rId20" Type="http://schemas.openxmlformats.org/officeDocument/2006/relationships/image" Target="../media/image149.tmp"/><Relationship Id="rId1" Type="http://schemas.openxmlformats.org/officeDocument/2006/relationships/slideLayout" Target="../slideLayouts/slideLayout6.xml"/><Relationship Id="rId6" Type="http://schemas.openxmlformats.org/officeDocument/2006/relationships/image" Target="../media/image135.png"/><Relationship Id="rId11" Type="http://schemas.openxmlformats.org/officeDocument/2006/relationships/image" Target="../media/image140.tmp"/><Relationship Id="rId24" Type="http://schemas.openxmlformats.org/officeDocument/2006/relationships/image" Target="../media/image153.tmp"/><Relationship Id="rId5" Type="http://schemas.openxmlformats.org/officeDocument/2006/relationships/image" Target="../media/image11.svg"/><Relationship Id="rId15" Type="http://schemas.openxmlformats.org/officeDocument/2006/relationships/image" Target="../media/image144.tmp"/><Relationship Id="rId23" Type="http://schemas.openxmlformats.org/officeDocument/2006/relationships/image" Target="../media/image152.tmp"/><Relationship Id="rId10" Type="http://schemas.openxmlformats.org/officeDocument/2006/relationships/image" Target="../media/image139.tmp"/><Relationship Id="rId19" Type="http://schemas.openxmlformats.org/officeDocument/2006/relationships/image" Target="../media/image148.tmp"/><Relationship Id="rId4" Type="http://schemas.openxmlformats.org/officeDocument/2006/relationships/image" Target="../media/image10.png"/><Relationship Id="rId9" Type="http://schemas.openxmlformats.org/officeDocument/2006/relationships/image" Target="../media/image138.tmp"/><Relationship Id="rId14" Type="http://schemas.openxmlformats.org/officeDocument/2006/relationships/image" Target="../media/image143.tmp"/><Relationship Id="rId22" Type="http://schemas.openxmlformats.org/officeDocument/2006/relationships/image" Target="../media/image151.tmp"/></Relationships>
</file>

<file path=ppt/slides/_rels/slide30.xml.rels><?xml version="1.0" encoding="UTF-8" standalone="yes"?>
<Relationships xmlns="http://schemas.openxmlformats.org/package/2006/relationships"><Relationship Id="rId8" Type="http://schemas.openxmlformats.org/officeDocument/2006/relationships/image" Target="../media/image159.tmp"/><Relationship Id="rId13" Type="http://schemas.openxmlformats.org/officeDocument/2006/relationships/image" Target="../media/image164.tmp"/><Relationship Id="rId3" Type="http://schemas.openxmlformats.org/officeDocument/2006/relationships/image" Target="../media/image10.png"/><Relationship Id="rId7" Type="http://schemas.openxmlformats.org/officeDocument/2006/relationships/image" Target="../media/image158.jpg"/><Relationship Id="rId12" Type="http://schemas.openxmlformats.org/officeDocument/2006/relationships/image" Target="../media/image163.tmp"/><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157.tmp"/><Relationship Id="rId11" Type="http://schemas.openxmlformats.org/officeDocument/2006/relationships/image" Target="../media/image162.tmp"/><Relationship Id="rId5" Type="http://schemas.openxmlformats.org/officeDocument/2006/relationships/image" Target="../media/image156.tmp"/><Relationship Id="rId15" Type="http://schemas.openxmlformats.org/officeDocument/2006/relationships/image" Target="../media/image166.png"/><Relationship Id="rId10" Type="http://schemas.openxmlformats.org/officeDocument/2006/relationships/image" Target="../media/image161.tmp"/><Relationship Id="rId4" Type="http://schemas.openxmlformats.org/officeDocument/2006/relationships/image" Target="../media/image11.svg"/><Relationship Id="rId9" Type="http://schemas.openxmlformats.org/officeDocument/2006/relationships/image" Target="../media/image160.tmp"/><Relationship Id="rId14" Type="http://schemas.openxmlformats.org/officeDocument/2006/relationships/image" Target="../media/image165.tmp"/></Relationships>
</file>

<file path=ppt/slides/_rels/slide31.xml.rels><?xml version="1.0" encoding="UTF-8" standalone="yes"?>
<Relationships xmlns="http://schemas.openxmlformats.org/package/2006/relationships"><Relationship Id="rId8" Type="http://schemas.openxmlformats.org/officeDocument/2006/relationships/image" Target="../media/image80.jpeg"/><Relationship Id="rId13" Type="http://schemas.openxmlformats.org/officeDocument/2006/relationships/image" Target="../media/image174.tmp"/><Relationship Id="rId3" Type="http://schemas.openxmlformats.org/officeDocument/2006/relationships/image" Target="../media/image10.png"/><Relationship Id="rId7" Type="http://schemas.openxmlformats.org/officeDocument/2006/relationships/image" Target="../media/image169.tmp"/><Relationship Id="rId12" Type="http://schemas.openxmlformats.org/officeDocument/2006/relationships/image" Target="../media/image173.tmp"/><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168.tmp"/><Relationship Id="rId11" Type="http://schemas.openxmlformats.org/officeDocument/2006/relationships/image" Target="../media/image172.tmp"/><Relationship Id="rId5" Type="http://schemas.openxmlformats.org/officeDocument/2006/relationships/image" Target="../media/image167.tmp"/><Relationship Id="rId10" Type="http://schemas.openxmlformats.org/officeDocument/2006/relationships/image" Target="../media/image171.tmp"/><Relationship Id="rId4" Type="http://schemas.openxmlformats.org/officeDocument/2006/relationships/image" Target="../media/image11.svg"/><Relationship Id="rId9" Type="http://schemas.openxmlformats.org/officeDocument/2006/relationships/image" Target="../media/image170.tmp"/><Relationship Id="rId14" Type="http://schemas.openxmlformats.org/officeDocument/2006/relationships/image" Target="../media/image175.png"/></Relationships>
</file>

<file path=ppt/slides/_rels/slide32.xml.rels><?xml version="1.0" encoding="UTF-8" standalone="yes"?>
<Relationships xmlns="http://schemas.openxmlformats.org/package/2006/relationships"><Relationship Id="rId8" Type="http://schemas.openxmlformats.org/officeDocument/2006/relationships/image" Target="../media/image178.tmp"/><Relationship Id="rId13" Type="http://schemas.openxmlformats.org/officeDocument/2006/relationships/image" Target="../media/image183.tmp"/><Relationship Id="rId18" Type="http://schemas.openxmlformats.org/officeDocument/2006/relationships/image" Target="../media/image188.png"/><Relationship Id="rId3" Type="http://schemas.openxmlformats.org/officeDocument/2006/relationships/image" Target="../media/image10.png"/><Relationship Id="rId7" Type="http://schemas.openxmlformats.org/officeDocument/2006/relationships/image" Target="../media/image177.tmp"/><Relationship Id="rId12" Type="http://schemas.openxmlformats.org/officeDocument/2006/relationships/image" Target="../media/image182.tmp"/><Relationship Id="rId17" Type="http://schemas.openxmlformats.org/officeDocument/2006/relationships/image" Target="../media/image187.tmp"/><Relationship Id="rId2" Type="http://schemas.openxmlformats.org/officeDocument/2006/relationships/image" Target="../media/image45.jpeg"/><Relationship Id="rId16" Type="http://schemas.openxmlformats.org/officeDocument/2006/relationships/image" Target="../media/image186.tmp"/><Relationship Id="rId1" Type="http://schemas.openxmlformats.org/officeDocument/2006/relationships/slideLayout" Target="../slideLayouts/slideLayout6.xml"/><Relationship Id="rId6" Type="http://schemas.openxmlformats.org/officeDocument/2006/relationships/image" Target="../media/image176.tmp"/><Relationship Id="rId11" Type="http://schemas.openxmlformats.org/officeDocument/2006/relationships/image" Target="../media/image181.tmp"/><Relationship Id="rId5" Type="http://schemas.openxmlformats.org/officeDocument/2006/relationships/image" Target="../media/image80.jpeg"/><Relationship Id="rId15" Type="http://schemas.openxmlformats.org/officeDocument/2006/relationships/image" Target="../media/image185.tmp"/><Relationship Id="rId10" Type="http://schemas.openxmlformats.org/officeDocument/2006/relationships/image" Target="../media/image180.tmp"/><Relationship Id="rId4" Type="http://schemas.openxmlformats.org/officeDocument/2006/relationships/image" Target="../media/image11.svg"/><Relationship Id="rId9" Type="http://schemas.openxmlformats.org/officeDocument/2006/relationships/image" Target="../media/image179.tmp"/><Relationship Id="rId14" Type="http://schemas.openxmlformats.org/officeDocument/2006/relationships/image" Target="../media/image184.tmp"/></Relationships>
</file>

<file path=ppt/slides/_rels/slide3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192.jpe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91.jpeg"/><Relationship Id="rId5" Type="http://schemas.openxmlformats.org/officeDocument/2006/relationships/image" Target="../media/image190.png"/><Relationship Id="rId4" Type="http://schemas.openxmlformats.org/officeDocument/2006/relationships/image" Target="../media/image189.jpeg"/><Relationship Id="rId9"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8" Type="http://schemas.openxmlformats.org/officeDocument/2006/relationships/image" Target="../media/image195.tmp"/><Relationship Id="rId13" Type="http://schemas.openxmlformats.org/officeDocument/2006/relationships/image" Target="../media/image200.png"/><Relationship Id="rId3" Type="http://schemas.openxmlformats.org/officeDocument/2006/relationships/image" Target="../media/image193.png"/><Relationship Id="rId7" Type="http://schemas.openxmlformats.org/officeDocument/2006/relationships/image" Target="../media/image18.png"/><Relationship Id="rId12" Type="http://schemas.openxmlformats.org/officeDocument/2006/relationships/image" Target="../media/image199.tmp"/><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11.svg"/><Relationship Id="rId11" Type="http://schemas.openxmlformats.org/officeDocument/2006/relationships/image" Target="../media/image198.tmp"/><Relationship Id="rId5" Type="http://schemas.openxmlformats.org/officeDocument/2006/relationships/image" Target="../media/image10.png"/><Relationship Id="rId10" Type="http://schemas.openxmlformats.org/officeDocument/2006/relationships/image" Target="../media/image197.tmp"/><Relationship Id="rId4" Type="http://schemas.openxmlformats.org/officeDocument/2006/relationships/image" Target="../media/image194.svg"/><Relationship Id="rId9" Type="http://schemas.openxmlformats.org/officeDocument/2006/relationships/image" Target="../media/image19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image" Target="../media/image205.png"/><Relationship Id="rId13" Type="http://schemas.openxmlformats.org/officeDocument/2006/relationships/image" Target="../media/image210.png"/><Relationship Id="rId3" Type="http://schemas.openxmlformats.org/officeDocument/2006/relationships/image" Target="../media/image11.svg"/><Relationship Id="rId7" Type="http://schemas.openxmlformats.org/officeDocument/2006/relationships/image" Target="../media/image204.svg"/><Relationship Id="rId12" Type="http://schemas.openxmlformats.org/officeDocument/2006/relationships/image" Target="../media/image209.pn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203.png"/><Relationship Id="rId11" Type="http://schemas.openxmlformats.org/officeDocument/2006/relationships/image" Target="../media/image208.svg"/><Relationship Id="rId5" Type="http://schemas.openxmlformats.org/officeDocument/2006/relationships/image" Target="../media/image202.svg"/><Relationship Id="rId10" Type="http://schemas.openxmlformats.org/officeDocument/2006/relationships/image" Target="../media/image207.png"/><Relationship Id="rId4" Type="http://schemas.openxmlformats.org/officeDocument/2006/relationships/image" Target="../media/image201.png"/><Relationship Id="rId9" Type="http://schemas.openxmlformats.org/officeDocument/2006/relationships/image" Target="../media/image206.svg"/></Relationships>
</file>

<file path=ppt/slides/_rels/slide38.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image" Target="../media/image11.svg"/><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13.png"/><Relationship Id="rId5" Type="http://schemas.openxmlformats.org/officeDocument/2006/relationships/image" Target="../media/image212.svg"/><Relationship Id="rId10" Type="http://schemas.openxmlformats.org/officeDocument/2006/relationships/image" Target="../media/image216.png"/><Relationship Id="rId4" Type="http://schemas.openxmlformats.org/officeDocument/2006/relationships/image" Target="../media/image211.png"/><Relationship Id="rId9" Type="http://schemas.openxmlformats.org/officeDocument/2006/relationships/image" Target="../media/image215.png"/></Relationships>
</file>

<file path=ppt/slides/_rels/slide39.xml.rels><?xml version="1.0" encoding="UTF-8" standalone="yes"?>
<Relationships xmlns="http://schemas.openxmlformats.org/package/2006/relationships"><Relationship Id="rId8" Type="http://schemas.openxmlformats.org/officeDocument/2006/relationships/image" Target="../media/image223.png"/><Relationship Id="rId3" Type="http://schemas.openxmlformats.org/officeDocument/2006/relationships/image" Target="../media/image218.svg"/><Relationship Id="rId7" Type="http://schemas.openxmlformats.org/officeDocument/2006/relationships/image" Target="../media/image222.svg"/><Relationship Id="rId2" Type="http://schemas.openxmlformats.org/officeDocument/2006/relationships/image" Target="../media/image217.png"/><Relationship Id="rId1" Type="http://schemas.openxmlformats.org/officeDocument/2006/relationships/slideLayout" Target="../slideLayouts/slideLayout13.xml"/><Relationship Id="rId6" Type="http://schemas.openxmlformats.org/officeDocument/2006/relationships/image" Target="../media/image221.png"/><Relationship Id="rId11" Type="http://schemas.openxmlformats.org/officeDocument/2006/relationships/image" Target="../media/image226.svg"/><Relationship Id="rId5" Type="http://schemas.openxmlformats.org/officeDocument/2006/relationships/image" Target="../media/image220.svg"/><Relationship Id="rId10" Type="http://schemas.openxmlformats.org/officeDocument/2006/relationships/image" Target="../media/image225.png"/><Relationship Id="rId4" Type="http://schemas.openxmlformats.org/officeDocument/2006/relationships/image" Target="../media/image219.png"/><Relationship Id="rId9" Type="http://schemas.openxmlformats.org/officeDocument/2006/relationships/image" Target="../media/image2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559876" y="3584558"/>
            <a:ext cx="9500507" cy="482852"/>
          </a:xfrm>
        </p:spPr>
        <p:txBody>
          <a:bodyPr/>
          <a:lstStyle/>
          <a:p>
            <a:r>
              <a:rPr lang="en-US" sz="2400" b="1" dirty="0">
                <a:solidFill>
                  <a:srgbClr val="FFCC66"/>
                </a:solidFill>
                <a:latin typeface="Montserrat" panose="00000500000000000000" pitchFamily="50" charset="0"/>
              </a:rPr>
              <a:t>TRUSTED HUB SERVICE PROVIDER APPLIANCE QSCD</a:t>
            </a:r>
          </a:p>
        </p:txBody>
      </p:sp>
      <p:sp>
        <p:nvSpPr>
          <p:cNvPr id="4" name="Title 1">
            <a:extLst>
              <a:ext uri="{FF2B5EF4-FFF2-40B4-BE49-F238E27FC236}">
                <a16:creationId xmlns:a16="http://schemas.microsoft.com/office/drawing/2014/main" id="{9DF71DC5-30BE-0F29-711D-CD55F10012F1}"/>
              </a:ext>
            </a:extLst>
          </p:cNvPr>
          <p:cNvSpPr txBox="1">
            <a:spLocks/>
          </p:cNvSpPr>
          <p:nvPr/>
        </p:nvSpPr>
        <p:spPr>
          <a:xfrm>
            <a:off x="559876" y="1494231"/>
            <a:ext cx="8421161" cy="166769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en-US" sz="5000" dirty="0">
                <a:solidFill>
                  <a:srgbClr val="0070C0"/>
                </a:solidFill>
                <a:latin typeface="Montserrat" panose="00000500000000000000" pitchFamily="50" charset="0"/>
              </a:rPr>
              <a:t>DIGITAL </a:t>
            </a:r>
          </a:p>
          <a:p>
            <a:r>
              <a:rPr lang="en-US" sz="5000" dirty="0">
                <a:solidFill>
                  <a:srgbClr val="0070C0"/>
                </a:solidFill>
                <a:latin typeface="Montserrat" panose="00000500000000000000" pitchFamily="50" charset="0"/>
              </a:rPr>
              <a:t>VALIDATOR/SIGNER</a:t>
            </a:r>
          </a:p>
        </p:txBody>
      </p:sp>
      <p:pic>
        <p:nvPicPr>
          <p:cNvPr id="5" name="Picture 4" descr="Text&#10;&#10;Description automatically generated with low confidence">
            <a:extLst>
              <a:ext uri="{FF2B5EF4-FFF2-40B4-BE49-F238E27FC236}">
                <a16:creationId xmlns:a16="http://schemas.microsoft.com/office/drawing/2014/main" id="{3AA76C8B-37CE-E579-C1D4-E62617C20A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355" y="155050"/>
            <a:ext cx="2197262" cy="690568"/>
          </a:xfrm>
          <a:prstGeom prst="rect">
            <a:avLst/>
          </a:prstGeom>
        </p:spPr>
      </p:pic>
      <p:sp>
        <p:nvSpPr>
          <p:cNvPr id="7" name="TextBox 6">
            <a:extLst>
              <a:ext uri="{FF2B5EF4-FFF2-40B4-BE49-F238E27FC236}">
                <a16:creationId xmlns:a16="http://schemas.microsoft.com/office/drawing/2014/main" id="{C40F7B6E-2FB1-F757-9D2A-6771D240ADA7}"/>
              </a:ext>
            </a:extLst>
          </p:cNvPr>
          <p:cNvSpPr txBox="1"/>
          <p:nvPr/>
        </p:nvSpPr>
        <p:spPr>
          <a:xfrm>
            <a:off x="3730446" y="5303403"/>
            <a:ext cx="6130212" cy="276999"/>
          </a:xfrm>
          <a:prstGeom prst="rect">
            <a:avLst/>
          </a:prstGeom>
          <a:noFill/>
        </p:spPr>
        <p:txBody>
          <a:bodyPr wrap="square" rtlCol="0">
            <a:spAutoFit/>
          </a:bodyPr>
          <a:lstStyle/>
          <a:p>
            <a:r>
              <a:rPr lang="en-US" sz="1200" dirty="0">
                <a:solidFill>
                  <a:srgbClr val="0070C0"/>
                </a:solidFill>
                <a:latin typeface="Montserrat" panose="00000500000000000000" pitchFamily="50" charset="0"/>
                <a:ea typeface="Roboto" panose="02000000000000000000" pitchFamily="2" charset="0"/>
                <a:cs typeface="Roboto" panose="02000000000000000000" pitchFamily="2" charset="0"/>
              </a:rPr>
              <a:t>MOBILE-ID TECHNOLOGIES &amp; SERVICES JOINT STOCK COMPANY</a:t>
            </a:r>
          </a:p>
        </p:txBody>
      </p:sp>
      <p:sp>
        <p:nvSpPr>
          <p:cNvPr id="10" name="TextBox 9">
            <a:extLst>
              <a:ext uri="{FF2B5EF4-FFF2-40B4-BE49-F238E27FC236}">
                <a16:creationId xmlns:a16="http://schemas.microsoft.com/office/drawing/2014/main" id="{1C17F007-21E8-ABD8-1F33-324B5598270D}"/>
              </a:ext>
            </a:extLst>
          </p:cNvPr>
          <p:cNvSpPr txBox="1"/>
          <p:nvPr/>
        </p:nvSpPr>
        <p:spPr>
          <a:xfrm>
            <a:off x="3326084" y="5624016"/>
            <a:ext cx="6130212" cy="246221"/>
          </a:xfrm>
          <a:prstGeom prst="rect">
            <a:avLst/>
          </a:prstGeom>
          <a:noFill/>
        </p:spPr>
        <p:txBody>
          <a:bodyPr wrap="square" rtlCol="0">
            <a:spAutoFit/>
          </a:bodyPr>
          <a:lstStyle/>
          <a:p>
            <a:r>
              <a:rPr lang="en-US" sz="1000" dirty="0">
                <a:solidFill>
                  <a:srgbClr val="0070C0"/>
                </a:solidFill>
                <a:latin typeface="Montserrat" panose="00000500000000000000" pitchFamily="50" charset="0"/>
                <a:ea typeface="Roboto" panose="02000000000000000000" pitchFamily="2" charset="0"/>
                <a:cs typeface="Roboto" panose="02000000000000000000" pitchFamily="2" charset="0"/>
              </a:rPr>
              <a:t>Level 9, Thuy Loi 4 Building, 286-288 Nguyen Xi Street, Ward 13, Binh Thanh District, </a:t>
            </a:r>
            <a:r>
              <a:rPr lang="en-US" sz="1000" dirty="0" err="1">
                <a:solidFill>
                  <a:srgbClr val="0070C0"/>
                </a:solidFill>
                <a:latin typeface="Montserrat" panose="00000500000000000000" pitchFamily="50" charset="0"/>
                <a:ea typeface="Roboto" panose="02000000000000000000" pitchFamily="2" charset="0"/>
                <a:cs typeface="Roboto" panose="02000000000000000000" pitchFamily="2" charset="0"/>
              </a:rPr>
              <a:t>HCM</a:t>
            </a:r>
            <a:r>
              <a:rPr lang="en-US" sz="1000" dirty="0">
                <a:solidFill>
                  <a:srgbClr val="0070C0"/>
                </a:solidFill>
                <a:latin typeface="Montserrat" panose="00000500000000000000" pitchFamily="50" charset="0"/>
                <a:ea typeface="Roboto" panose="02000000000000000000" pitchFamily="2" charset="0"/>
                <a:cs typeface="Roboto" panose="02000000000000000000" pitchFamily="2" charset="0"/>
              </a:rPr>
              <a:t> City</a:t>
            </a:r>
          </a:p>
        </p:txBody>
      </p:sp>
      <p:grpSp>
        <p:nvGrpSpPr>
          <p:cNvPr id="12" name="Group 11">
            <a:extLst>
              <a:ext uri="{FF2B5EF4-FFF2-40B4-BE49-F238E27FC236}">
                <a16:creationId xmlns:a16="http://schemas.microsoft.com/office/drawing/2014/main" id="{B244D74A-5A61-F675-34CF-CFBE2613CA04}"/>
              </a:ext>
            </a:extLst>
          </p:cNvPr>
          <p:cNvGrpSpPr/>
          <p:nvPr/>
        </p:nvGrpSpPr>
        <p:grpSpPr>
          <a:xfrm>
            <a:off x="4311430" y="5894088"/>
            <a:ext cx="1751828" cy="306366"/>
            <a:chOff x="3596932" y="6125410"/>
            <a:chExt cx="1751828" cy="306366"/>
          </a:xfrm>
        </p:grpSpPr>
        <p:pic>
          <p:nvPicPr>
            <p:cNvPr id="13" name="Graphic 12" descr="Telephone outline">
              <a:extLst>
                <a:ext uri="{FF2B5EF4-FFF2-40B4-BE49-F238E27FC236}">
                  <a16:creationId xmlns:a16="http://schemas.microsoft.com/office/drawing/2014/main" id="{41A762A7-690A-FBBC-B838-607956BEBD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6932" y="6125410"/>
              <a:ext cx="306366" cy="306366"/>
            </a:xfrm>
            <a:prstGeom prst="rect">
              <a:avLst/>
            </a:prstGeom>
          </p:spPr>
        </p:pic>
        <p:sp>
          <p:nvSpPr>
            <p:cNvPr id="14" name="TextBox 13">
              <a:extLst>
                <a:ext uri="{FF2B5EF4-FFF2-40B4-BE49-F238E27FC236}">
                  <a16:creationId xmlns:a16="http://schemas.microsoft.com/office/drawing/2014/main" id="{302A9A11-FE1E-FC42-C48A-9EB6207C567C}"/>
                </a:ext>
              </a:extLst>
            </p:cNvPr>
            <p:cNvSpPr txBox="1"/>
            <p:nvPr/>
          </p:nvSpPr>
          <p:spPr>
            <a:xfrm>
              <a:off x="3930505" y="6155399"/>
              <a:ext cx="1418255" cy="246221"/>
            </a:xfrm>
            <a:prstGeom prst="rect">
              <a:avLst/>
            </a:prstGeom>
            <a:noFill/>
          </p:spPr>
          <p:txBody>
            <a:bodyPr wrap="square" rtlCol="0">
              <a:spAutoFit/>
            </a:bodyPr>
            <a:lstStyle/>
            <a:p>
              <a:r>
                <a:rPr lang="en-US" sz="1000" dirty="0">
                  <a:solidFill>
                    <a:srgbClr val="0070C0"/>
                  </a:solidFill>
                  <a:latin typeface="Montserrat" panose="00000500000000000000" pitchFamily="50" charset="0"/>
                  <a:ea typeface="Roboto" panose="02000000000000000000" pitchFamily="2" charset="0"/>
                  <a:cs typeface="Roboto" panose="02000000000000000000" pitchFamily="2" charset="0"/>
                </a:rPr>
                <a:t>028 3622 2982</a:t>
              </a:r>
            </a:p>
          </p:txBody>
        </p:sp>
      </p:grpSp>
      <p:grpSp>
        <p:nvGrpSpPr>
          <p:cNvPr id="15" name="Group 14">
            <a:extLst>
              <a:ext uri="{FF2B5EF4-FFF2-40B4-BE49-F238E27FC236}">
                <a16:creationId xmlns:a16="http://schemas.microsoft.com/office/drawing/2014/main" id="{04F7B0B4-C8A8-97F0-E9FA-97F18EB36D4C}"/>
              </a:ext>
            </a:extLst>
          </p:cNvPr>
          <p:cNvGrpSpPr/>
          <p:nvPr/>
        </p:nvGrpSpPr>
        <p:grpSpPr>
          <a:xfrm>
            <a:off x="6238007" y="5896675"/>
            <a:ext cx="2513143" cy="306367"/>
            <a:chOff x="6304369" y="6302172"/>
            <a:chExt cx="2513143" cy="306367"/>
          </a:xfrm>
        </p:grpSpPr>
        <p:pic>
          <p:nvPicPr>
            <p:cNvPr id="16" name="Graphic 15" descr="Internet outline">
              <a:extLst>
                <a:ext uri="{FF2B5EF4-FFF2-40B4-BE49-F238E27FC236}">
                  <a16:creationId xmlns:a16="http://schemas.microsoft.com/office/drawing/2014/main" id="{9275F238-8520-EF3E-554D-870D990464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4369" y="6302172"/>
              <a:ext cx="306367" cy="306367"/>
            </a:xfrm>
            <a:prstGeom prst="rect">
              <a:avLst/>
            </a:prstGeom>
          </p:spPr>
        </p:pic>
        <p:sp>
          <p:nvSpPr>
            <p:cNvPr id="17" name="TextBox 16">
              <a:extLst>
                <a:ext uri="{FF2B5EF4-FFF2-40B4-BE49-F238E27FC236}">
                  <a16:creationId xmlns:a16="http://schemas.microsoft.com/office/drawing/2014/main" id="{832C2818-A1DB-3B75-D57B-71B23F6F9EA1}"/>
                </a:ext>
              </a:extLst>
            </p:cNvPr>
            <p:cNvSpPr txBox="1"/>
            <p:nvPr/>
          </p:nvSpPr>
          <p:spPr>
            <a:xfrm>
              <a:off x="6682150" y="6319348"/>
              <a:ext cx="2135362" cy="254044"/>
            </a:xfrm>
            <a:prstGeom prst="rect">
              <a:avLst/>
            </a:prstGeom>
            <a:noFill/>
          </p:spPr>
          <p:txBody>
            <a:bodyPr wrap="square" rtlCol="0">
              <a:spAutoFit/>
            </a:bodyPr>
            <a:lstStyle/>
            <a:p>
              <a:pPr lvl="0">
                <a:lnSpc>
                  <a:spcPct val="114000"/>
                </a:lnSpc>
                <a:defRPr/>
              </a:pPr>
              <a:r>
                <a:rPr lang="id-ID" sz="1000" dirty="0">
                  <a:solidFill>
                    <a:srgbClr val="0070C0"/>
                  </a:solidFill>
                  <a:latin typeface="Montserrat" panose="00000500000000000000" pitchFamily="50" charset="0"/>
                  <a:ea typeface="Roboto" panose="02000000000000000000" pitchFamily="2" charset="0"/>
                  <a:cs typeface="Roboto" panose="02000000000000000000" pitchFamily="2" charset="0"/>
                </a:rPr>
                <a:t>info@mobile-id.vn</a:t>
              </a:r>
            </a:p>
          </p:txBody>
        </p:sp>
      </p:grpSp>
      <p:sp>
        <p:nvSpPr>
          <p:cNvPr id="18" name="Oval 17">
            <a:extLst>
              <a:ext uri="{FF2B5EF4-FFF2-40B4-BE49-F238E27FC236}">
                <a16:creationId xmlns:a16="http://schemas.microsoft.com/office/drawing/2014/main" id="{0131B3E6-9BFB-B5A0-E5A0-75796D08AF33}"/>
              </a:ext>
            </a:extLst>
          </p:cNvPr>
          <p:cNvSpPr/>
          <p:nvPr/>
        </p:nvSpPr>
        <p:spPr>
          <a:xfrm>
            <a:off x="1102408" y="5473997"/>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930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path" presetSubtype="0" accel="50000" decel="50000" fill="hold" grpId="0" nodeType="withEffect">
                                  <p:stCondLst>
                                    <p:cond delay="0"/>
                                  </p:stCondLst>
                                  <p:childTnLst>
                                    <p:animMotion origin="layout" path="M 0 0 C 0.03 -0.038 0.075 -0.062 0.125 -0.062 C 0.175 -0.062 0.22 -0.038 0.25 0 C 0.22 0.038 0.175 0.062 0.125 0.062 C 0.075 0.062 0.03 0.038 0 0 Z" pathEditMode="relative" ptsTypes="">
                                      <p:cBhvr>
                                        <p:cTn id="6" dur="2000" fill="hold"/>
                                        <p:tgtEl>
                                          <p:spTgt spid="1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C01FA2E-B7D4-E561-758E-6093006E4D01}"/>
              </a:ext>
            </a:extLst>
          </p:cNvPr>
          <p:cNvSpPr txBox="1"/>
          <p:nvPr/>
        </p:nvSpPr>
        <p:spPr>
          <a:xfrm>
            <a:off x="1749960" y="572297"/>
            <a:ext cx="4212364" cy="784830"/>
          </a:xfrm>
          <a:prstGeom prst="rect">
            <a:avLst/>
          </a:prstGeom>
          <a:noFill/>
        </p:spPr>
        <p:txBody>
          <a:bodyPr wrap="square" rtlCol="0">
            <a:spAutoFit/>
          </a:bodyPr>
          <a:lstStyle/>
          <a:p>
            <a:r>
              <a:rPr lang="en-US" sz="4500" b="1" dirty="0">
                <a:solidFill>
                  <a:schemeClr val="accent1">
                    <a:lumMod val="75000"/>
                  </a:schemeClr>
                </a:solidFill>
                <a:latin typeface="Montserrat" panose="00000500000000000000" pitchFamily="50" charset="0"/>
                <a:ea typeface="Roboto" panose="02000000000000000000" pitchFamily="2" charset="0"/>
                <a:cs typeface="Roboto" panose="02000000000000000000" pitchFamily="2" charset="0"/>
              </a:rPr>
              <a:t>CONTENTS</a:t>
            </a:r>
          </a:p>
        </p:txBody>
      </p:sp>
      <p:grpSp>
        <p:nvGrpSpPr>
          <p:cNvPr id="12" name="Group 11">
            <a:extLst>
              <a:ext uri="{FF2B5EF4-FFF2-40B4-BE49-F238E27FC236}">
                <a16:creationId xmlns:a16="http://schemas.microsoft.com/office/drawing/2014/main" id="{F3D6C83A-BE02-F7B7-3C6A-6B88BF18CF4E}"/>
              </a:ext>
            </a:extLst>
          </p:cNvPr>
          <p:cNvGrpSpPr/>
          <p:nvPr/>
        </p:nvGrpSpPr>
        <p:grpSpPr>
          <a:xfrm>
            <a:off x="1038836" y="1931889"/>
            <a:ext cx="7712056" cy="461665"/>
            <a:chOff x="192947" y="1651994"/>
            <a:chExt cx="7712056" cy="461665"/>
          </a:xfrm>
        </p:grpSpPr>
        <p:sp>
          <p:nvSpPr>
            <p:cNvPr id="13" name="Hexagon 12">
              <a:extLst>
                <a:ext uri="{FF2B5EF4-FFF2-40B4-BE49-F238E27FC236}">
                  <a16:creationId xmlns:a16="http://schemas.microsoft.com/office/drawing/2014/main" id="{543E0204-8CCE-68D3-C0F4-D23AE60D920B}"/>
                </a:ext>
              </a:extLst>
            </p:cNvPr>
            <p:cNvSpPr/>
            <p:nvPr/>
          </p:nvSpPr>
          <p:spPr>
            <a:xfrm>
              <a:off x="192947" y="1711354"/>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14" name="TextBox 13">
              <a:extLst>
                <a:ext uri="{FF2B5EF4-FFF2-40B4-BE49-F238E27FC236}">
                  <a16:creationId xmlns:a16="http://schemas.microsoft.com/office/drawing/2014/main" id="{18756010-40D8-A3AC-FB6A-721910E3EB2D}"/>
                </a:ext>
              </a:extLst>
            </p:cNvPr>
            <p:cNvSpPr txBox="1"/>
            <p:nvPr/>
          </p:nvSpPr>
          <p:spPr>
            <a:xfrm>
              <a:off x="748018" y="1651994"/>
              <a:ext cx="7156985" cy="461665"/>
            </a:xfrm>
            <a:prstGeom prst="rect">
              <a:avLst/>
            </a:prstGeom>
            <a:noFill/>
          </p:spPr>
          <p:txBody>
            <a:bodyPr wrap="square" rtlCol="0">
              <a:spAutoFit/>
            </a:bodyPr>
            <a:lstStyle/>
            <a:p>
              <a:r>
                <a:rPr lang="en-US" sz="2400" dirty="0">
                  <a:solidFill>
                    <a:schemeClr val="accent1">
                      <a:lumMod val="75000"/>
                    </a:schemeClr>
                  </a:solidFill>
                  <a:latin typeface="Montserrat" panose="00000500000000000000" pitchFamily="50" charset="0"/>
                  <a:ea typeface="Roboto" panose="02000000000000000000" pitchFamily="2" charset="0"/>
                  <a:cs typeface="Roboto" panose="02000000000000000000" pitchFamily="2" charset="0"/>
                </a:rPr>
                <a:t>Overview &amp; Pursuant to Decision 2345</a:t>
              </a:r>
            </a:p>
          </p:txBody>
        </p:sp>
        <p:pic>
          <p:nvPicPr>
            <p:cNvPr id="15" name="Graphic 14" descr="Atom outline">
              <a:extLst>
                <a:ext uri="{FF2B5EF4-FFF2-40B4-BE49-F238E27FC236}">
                  <a16:creationId xmlns:a16="http://schemas.microsoft.com/office/drawing/2014/main" id="{7A8DA47B-73EB-F6D1-6086-A69E956B73D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9509" y="1718404"/>
              <a:ext cx="334162" cy="334162"/>
            </a:xfrm>
            <a:prstGeom prst="rect">
              <a:avLst/>
            </a:prstGeom>
          </p:spPr>
        </p:pic>
      </p:grpSp>
      <p:grpSp>
        <p:nvGrpSpPr>
          <p:cNvPr id="16" name="Group 15">
            <a:extLst>
              <a:ext uri="{FF2B5EF4-FFF2-40B4-BE49-F238E27FC236}">
                <a16:creationId xmlns:a16="http://schemas.microsoft.com/office/drawing/2014/main" id="{27F5C2B1-F8DA-4E9E-FCA7-82C882664D32}"/>
              </a:ext>
            </a:extLst>
          </p:cNvPr>
          <p:cNvGrpSpPr/>
          <p:nvPr/>
        </p:nvGrpSpPr>
        <p:grpSpPr>
          <a:xfrm>
            <a:off x="1038836" y="4745160"/>
            <a:ext cx="5055768" cy="461665"/>
            <a:chOff x="167778" y="3344892"/>
            <a:chExt cx="5055768" cy="461665"/>
          </a:xfrm>
        </p:grpSpPr>
        <p:sp>
          <p:nvSpPr>
            <p:cNvPr id="17" name="Hexagon 16">
              <a:extLst>
                <a:ext uri="{FF2B5EF4-FFF2-40B4-BE49-F238E27FC236}">
                  <a16:creationId xmlns:a16="http://schemas.microsoft.com/office/drawing/2014/main" id="{2454EA5C-3FD1-ADC7-6965-AE81A9432434}"/>
                </a:ext>
              </a:extLst>
            </p:cNvPr>
            <p:cNvSpPr/>
            <p:nvPr/>
          </p:nvSpPr>
          <p:spPr>
            <a:xfrm>
              <a:off x="167778" y="3391948"/>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18" name="TextBox 17">
              <a:extLst>
                <a:ext uri="{FF2B5EF4-FFF2-40B4-BE49-F238E27FC236}">
                  <a16:creationId xmlns:a16="http://schemas.microsoft.com/office/drawing/2014/main" id="{4D6E2D46-4510-46A8-675E-64CCBD684864}"/>
                </a:ext>
              </a:extLst>
            </p:cNvPr>
            <p:cNvSpPr txBox="1"/>
            <p:nvPr/>
          </p:nvSpPr>
          <p:spPr>
            <a:xfrm>
              <a:off x="746622" y="3344892"/>
              <a:ext cx="4476924" cy="461665"/>
            </a:xfrm>
            <a:prstGeom prst="rect">
              <a:avLst/>
            </a:prstGeom>
            <a:noFill/>
          </p:spPr>
          <p:txBody>
            <a:bodyPr wrap="square" rtlCol="0">
              <a:spAutoFit/>
            </a:bodyPr>
            <a:lstStyle/>
            <a:p>
              <a:pPr eaLnBrk="1">
                <a:lnSpc>
                  <a:spcPct val="100000"/>
                </a:lnSpc>
                <a:spcAft>
                  <a:spcPct val="0"/>
                </a:spcAft>
                <a:buClrTx/>
                <a:buFontTx/>
                <a:buNone/>
              </a:pPr>
              <a:r>
                <a:rPr lang="en-US" altLang="en-US" sz="2400" dirty="0">
                  <a:solidFill>
                    <a:schemeClr val="accent1">
                      <a:lumMod val="75000"/>
                    </a:schemeClr>
                  </a:solidFill>
                  <a:latin typeface="Montserrat" panose="00000500000000000000" pitchFamily="50" charset="0"/>
                  <a:ea typeface="Roboto" panose="02000000000000000000" pitchFamily="2" charset="0"/>
                </a:rPr>
                <a:t>Advanced Features</a:t>
              </a:r>
            </a:p>
          </p:txBody>
        </p:sp>
        <p:pic>
          <p:nvPicPr>
            <p:cNvPr id="19" name="Graphic 18" descr="Lights On outline">
              <a:extLst>
                <a:ext uri="{FF2B5EF4-FFF2-40B4-BE49-F238E27FC236}">
                  <a16:creationId xmlns:a16="http://schemas.microsoft.com/office/drawing/2014/main" id="{8A0E6F3F-CE4F-EBD0-CD5A-985FD3ED03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1120" y="3429000"/>
              <a:ext cx="283128" cy="283128"/>
            </a:xfrm>
            <a:prstGeom prst="rect">
              <a:avLst/>
            </a:prstGeom>
          </p:spPr>
        </p:pic>
      </p:grpSp>
      <p:grpSp>
        <p:nvGrpSpPr>
          <p:cNvPr id="20" name="Group 19">
            <a:extLst>
              <a:ext uri="{FF2B5EF4-FFF2-40B4-BE49-F238E27FC236}">
                <a16:creationId xmlns:a16="http://schemas.microsoft.com/office/drawing/2014/main" id="{75A43B1E-0BD9-AE61-DA7C-61074509BCAF}"/>
              </a:ext>
            </a:extLst>
          </p:cNvPr>
          <p:cNvGrpSpPr/>
          <p:nvPr/>
        </p:nvGrpSpPr>
        <p:grpSpPr>
          <a:xfrm>
            <a:off x="1038836" y="3807403"/>
            <a:ext cx="5712342" cy="461665"/>
            <a:chOff x="167779" y="2495658"/>
            <a:chExt cx="5712342" cy="461665"/>
          </a:xfrm>
        </p:grpSpPr>
        <p:sp>
          <p:nvSpPr>
            <p:cNvPr id="21" name="Hexagon 20">
              <a:extLst>
                <a:ext uri="{FF2B5EF4-FFF2-40B4-BE49-F238E27FC236}">
                  <a16:creationId xmlns:a16="http://schemas.microsoft.com/office/drawing/2014/main" id="{33F09AF2-F9C0-97F3-A03A-40AA91E6951A}"/>
                </a:ext>
              </a:extLst>
            </p:cNvPr>
            <p:cNvSpPr/>
            <p:nvPr/>
          </p:nvSpPr>
          <p:spPr>
            <a:xfrm>
              <a:off x="167779" y="2551651"/>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22" name="TextBox 21">
              <a:extLst>
                <a:ext uri="{FF2B5EF4-FFF2-40B4-BE49-F238E27FC236}">
                  <a16:creationId xmlns:a16="http://schemas.microsoft.com/office/drawing/2014/main" id="{727F7CA8-1B10-1FF3-16F2-3602F307C796}"/>
                </a:ext>
              </a:extLst>
            </p:cNvPr>
            <p:cNvSpPr txBox="1"/>
            <p:nvPr/>
          </p:nvSpPr>
          <p:spPr>
            <a:xfrm>
              <a:off x="748019" y="2495658"/>
              <a:ext cx="5132102" cy="461665"/>
            </a:xfrm>
            <a:prstGeom prst="rect">
              <a:avLst/>
            </a:prstGeom>
            <a:noFill/>
          </p:spPr>
          <p:txBody>
            <a:bodyPr wrap="square" rtlCol="0">
              <a:spAutoFit/>
            </a:bodyPr>
            <a:lstStyle/>
            <a:p>
              <a:pPr eaLnBrk="1">
                <a:lnSpc>
                  <a:spcPct val="100000"/>
                </a:lnSpc>
                <a:spcAft>
                  <a:spcPct val="0"/>
                </a:spcAft>
                <a:buClrTx/>
                <a:buFontTx/>
                <a:buNone/>
              </a:pPr>
              <a:r>
                <a:rPr lang="en-US" altLang="en-US" sz="2400" dirty="0">
                  <a:solidFill>
                    <a:schemeClr val="accent1">
                      <a:lumMod val="75000"/>
                    </a:schemeClr>
                  </a:solidFill>
                  <a:latin typeface="Montserrat" panose="00000500000000000000" pitchFamily="50" charset="0"/>
                  <a:ea typeface="Roboto" panose="02000000000000000000" pitchFamily="2" charset="0"/>
                </a:rPr>
                <a:t>User Experience And Workflow</a:t>
              </a:r>
            </a:p>
          </p:txBody>
        </p:sp>
        <p:pic>
          <p:nvPicPr>
            <p:cNvPr id="23" name="Graphic 22" descr="Brainstorm outline">
              <a:extLst>
                <a:ext uri="{FF2B5EF4-FFF2-40B4-BE49-F238E27FC236}">
                  <a16:creationId xmlns:a16="http://schemas.microsoft.com/office/drawing/2014/main" id="{D12EDE09-63F8-8D86-7575-230E819E01B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11120" y="2576818"/>
              <a:ext cx="318615" cy="318615"/>
            </a:xfrm>
            <a:prstGeom prst="rect">
              <a:avLst/>
            </a:prstGeom>
          </p:spPr>
        </p:pic>
      </p:grpSp>
      <p:grpSp>
        <p:nvGrpSpPr>
          <p:cNvPr id="28" name="Group 27">
            <a:extLst>
              <a:ext uri="{FF2B5EF4-FFF2-40B4-BE49-F238E27FC236}">
                <a16:creationId xmlns:a16="http://schemas.microsoft.com/office/drawing/2014/main" id="{0432FAE4-1C29-DD6B-F5AB-329A40AD681C}"/>
              </a:ext>
            </a:extLst>
          </p:cNvPr>
          <p:cNvGrpSpPr/>
          <p:nvPr/>
        </p:nvGrpSpPr>
        <p:grpSpPr>
          <a:xfrm>
            <a:off x="1038836" y="2869646"/>
            <a:ext cx="5571804" cy="461665"/>
            <a:chOff x="167076" y="4780024"/>
            <a:chExt cx="5571804" cy="461665"/>
          </a:xfrm>
        </p:grpSpPr>
        <p:sp>
          <p:nvSpPr>
            <p:cNvPr id="29" name="Hexagon 28">
              <a:extLst>
                <a:ext uri="{FF2B5EF4-FFF2-40B4-BE49-F238E27FC236}">
                  <a16:creationId xmlns:a16="http://schemas.microsoft.com/office/drawing/2014/main" id="{BD747D6E-0982-8005-A049-4CF7634F4D95}"/>
                </a:ext>
              </a:extLst>
            </p:cNvPr>
            <p:cNvSpPr/>
            <p:nvPr/>
          </p:nvSpPr>
          <p:spPr>
            <a:xfrm>
              <a:off x="167076" y="482126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30" name="TextBox 29">
              <a:extLst>
                <a:ext uri="{FF2B5EF4-FFF2-40B4-BE49-F238E27FC236}">
                  <a16:creationId xmlns:a16="http://schemas.microsoft.com/office/drawing/2014/main" id="{CBE9BB87-EA97-F5C7-6BD7-60E83E1B9382}"/>
                </a:ext>
              </a:extLst>
            </p:cNvPr>
            <p:cNvSpPr txBox="1"/>
            <p:nvPr/>
          </p:nvSpPr>
          <p:spPr>
            <a:xfrm>
              <a:off x="738934" y="4780024"/>
              <a:ext cx="4999946" cy="461665"/>
            </a:xfrm>
            <a:prstGeom prst="rect">
              <a:avLst/>
            </a:prstGeom>
            <a:noFill/>
          </p:spPr>
          <p:txBody>
            <a:bodyPr wrap="square" rtlCol="0">
              <a:spAutoFit/>
            </a:bodyPr>
            <a:lstStyle/>
            <a:p>
              <a:r>
                <a:rPr lang="en-US" sz="2400" dirty="0">
                  <a:solidFill>
                    <a:schemeClr val="accent1">
                      <a:lumMod val="75000"/>
                    </a:schemeClr>
                  </a:solidFill>
                  <a:latin typeface="Montserrat" panose="00000500000000000000" pitchFamily="50" charset="0"/>
                  <a:ea typeface="Roboto" panose="02000000000000000000" pitchFamily="2" charset="0"/>
                  <a:cs typeface="Roboto" panose="02000000000000000000" pitchFamily="2" charset="0"/>
                </a:rPr>
                <a:t>System Topology</a:t>
              </a:r>
            </a:p>
          </p:txBody>
        </p:sp>
        <p:pic>
          <p:nvPicPr>
            <p:cNvPr id="31" name="Graphic 30" descr="Completed outline">
              <a:extLst>
                <a:ext uri="{FF2B5EF4-FFF2-40B4-BE49-F238E27FC236}">
                  <a16:creationId xmlns:a16="http://schemas.microsoft.com/office/drawing/2014/main" id="{69339A4E-2425-AA55-D472-CE918E5F28F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1120" y="4864435"/>
              <a:ext cx="289494" cy="289494"/>
            </a:xfrm>
            <a:prstGeom prst="rect">
              <a:avLst/>
            </a:prstGeom>
          </p:spPr>
        </p:pic>
      </p:grpSp>
      <p:sp>
        <p:nvSpPr>
          <p:cNvPr id="3" name="Oval 2">
            <a:extLst>
              <a:ext uri="{FF2B5EF4-FFF2-40B4-BE49-F238E27FC236}">
                <a16:creationId xmlns:a16="http://schemas.microsoft.com/office/drawing/2014/main" id="{E6AC2384-077A-E219-0AD2-E6B409A0DA46}"/>
              </a:ext>
            </a:extLst>
          </p:cNvPr>
          <p:cNvSpPr/>
          <p:nvPr/>
        </p:nvSpPr>
        <p:spPr>
          <a:xfrm>
            <a:off x="8605616" y="5221205"/>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5608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250"/>
                                        <p:tgtEl>
                                          <p:spTgt spid="20"/>
                                        </p:tgtEl>
                                      </p:cBhvr>
                                    </p:animEffect>
                                  </p:childTnLst>
                                </p:cTn>
                              </p:par>
                              <p:par>
                                <p:cTn id="11" presetID="22" presetClass="entr" presetSubtype="8"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250"/>
                                        <p:tgtEl>
                                          <p:spTgt spid="16"/>
                                        </p:tgtEl>
                                      </p:cBhvr>
                                    </p:animEffect>
                                  </p:childTnLst>
                                </p:cTn>
                              </p:par>
                              <p:par>
                                <p:cTn id="14" presetID="22" presetClass="entr" presetSubtype="8"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1500"/>
                                        <p:tgtEl>
                                          <p:spTgt spid="28"/>
                                        </p:tgtEl>
                                      </p:cBhvr>
                                    </p:animEffect>
                                  </p:childTnLst>
                                </p:cTn>
                              </p:par>
                              <p:par>
                                <p:cTn id="17" presetID="47" presetClass="exit" presetSubtype="0" fill="hold" grpId="0" nodeType="withEffect">
                                  <p:stCondLst>
                                    <p:cond delay="0"/>
                                  </p:stCondLst>
                                  <p:childTnLst>
                                    <p:animEffect transition="out" filter="fade">
                                      <p:cBhvr>
                                        <p:cTn id="18" dur="1000"/>
                                        <p:tgtEl>
                                          <p:spTgt spid="3"/>
                                        </p:tgtEl>
                                      </p:cBhvr>
                                    </p:animEffect>
                                    <p:anim calcmode="lin" valueType="num">
                                      <p:cBhvr>
                                        <p:cTn id="19" dur="1000"/>
                                        <p:tgtEl>
                                          <p:spTgt spid="3"/>
                                        </p:tgtEl>
                                        <p:attrNameLst>
                                          <p:attrName>ppt_x</p:attrName>
                                        </p:attrNameLst>
                                      </p:cBhvr>
                                      <p:tavLst>
                                        <p:tav tm="0">
                                          <p:val>
                                            <p:strVal val="ppt_x"/>
                                          </p:val>
                                        </p:tav>
                                        <p:tav tm="100000">
                                          <p:val>
                                            <p:strVal val="ppt_x"/>
                                          </p:val>
                                        </p:tav>
                                      </p:tavLst>
                                    </p:anim>
                                    <p:anim calcmode="lin" valueType="num">
                                      <p:cBhvr>
                                        <p:cTn id="20" dur="1000"/>
                                        <p:tgtEl>
                                          <p:spTgt spid="3"/>
                                        </p:tgtEl>
                                        <p:attrNameLst>
                                          <p:attrName>ppt_y</p:attrName>
                                        </p:attrNameLst>
                                      </p:cBhvr>
                                      <p:tavLst>
                                        <p:tav tm="0">
                                          <p:val>
                                            <p:strVal val="ppt_y"/>
                                          </p:val>
                                        </p:tav>
                                        <p:tav tm="100000">
                                          <p:val>
                                            <p:strVal val="ppt_y-.1"/>
                                          </p:val>
                                        </p:tav>
                                      </p:tavLst>
                                    </p:anim>
                                    <p:set>
                                      <p:cBhvr>
                                        <p:cTn id="21"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a:extLst>
              <a:ext uri="{FF2B5EF4-FFF2-40B4-BE49-F238E27FC236}">
                <a16:creationId xmlns:a16="http://schemas.microsoft.com/office/drawing/2014/main" id="{D2408016-61C5-76A3-2985-2BAA508A66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880" y="2336258"/>
            <a:ext cx="2205038" cy="833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7">
            <a:extLst>
              <a:ext uri="{FF2B5EF4-FFF2-40B4-BE49-F238E27FC236}">
                <a16:creationId xmlns:a16="http://schemas.microsoft.com/office/drawing/2014/main" id="{450FA48C-B931-6D4A-2709-379D2622BA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880" y="4311108"/>
            <a:ext cx="1992313" cy="752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8">
            <a:extLst>
              <a:ext uri="{FF2B5EF4-FFF2-40B4-BE49-F238E27FC236}">
                <a16:creationId xmlns:a16="http://schemas.microsoft.com/office/drawing/2014/main" id="{EA428053-3EC3-4FE1-70A8-4E94D95DFD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5394" y="1469483"/>
            <a:ext cx="2246313" cy="847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9">
            <a:extLst>
              <a:ext uri="{FF2B5EF4-FFF2-40B4-BE49-F238E27FC236}">
                <a16:creationId xmlns:a16="http://schemas.microsoft.com/office/drawing/2014/main" id="{37CAD9A9-00A6-1B48-D20B-BCC3DE5E65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2356" y="1455196"/>
            <a:ext cx="2309812" cy="8715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0">
            <a:extLst>
              <a:ext uri="{FF2B5EF4-FFF2-40B4-BE49-F238E27FC236}">
                <a16:creationId xmlns:a16="http://schemas.microsoft.com/office/drawing/2014/main" id="{284E3F61-26D4-AD6C-E097-6500896613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5394" y="3255420"/>
            <a:ext cx="2125663" cy="801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12">
            <a:extLst>
              <a:ext uri="{FF2B5EF4-FFF2-40B4-BE49-F238E27FC236}">
                <a16:creationId xmlns:a16="http://schemas.microsoft.com/office/drawing/2014/main" id="{62D19C75-3931-BFCD-7F97-260BD7B5E1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47144" y="2331495"/>
            <a:ext cx="2125663" cy="801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2">
            <a:extLst>
              <a:ext uri="{FF2B5EF4-FFF2-40B4-BE49-F238E27FC236}">
                <a16:creationId xmlns:a16="http://schemas.microsoft.com/office/drawing/2014/main" id="{4881F405-DB6D-785F-9D20-B5CBA6B58A8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82018" y="3253833"/>
            <a:ext cx="22050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A picture containing object&#10;&#10;Description automatically generated">
            <a:extLst>
              <a:ext uri="{FF2B5EF4-FFF2-40B4-BE49-F238E27FC236}">
                <a16:creationId xmlns:a16="http://schemas.microsoft.com/office/drawing/2014/main" id="{3E45F030-A8EB-3516-A864-5B24F51173F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70950" y="2407696"/>
            <a:ext cx="19351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A picture containing object&#10;&#10;Description automatically generated">
            <a:extLst>
              <a:ext uri="{FF2B5EF4-FFF2-40B4-BE49-F238E27FC236}">
                <a16:creationId xmlns:a16="http://schemas.microsoft.com/office/drawing/2014/main" id="{A1CA85B1-66F1-9E0A-9E7D-79134CF33C3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24900" y="4311108"/>
            <a:ext cx="20288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A close up of a screen&#10;&#10;Description automatically generated">
            <a:extLst>
              <a:ext uri="{FF2B5EF4-FFF2-40B4-BE49-F238E27FC236}">
                <a16:creationId xmlns:a16="http://schemas.microsoft.com/office/drawing/2014/main" id="{098A1B0E-E02F-FEAD-246A-2AE332242D8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61432" y="4342858"/>
            <a:ext cx="190976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a:extLst>
              <a:ext uri="{FF2B5EF4-FFF2-40B4-BE49-F238E27FC236}">
                <a16:creationId xmlns:a16="http://schemas.microsoft.com/office/drawing/2014/main" id="{35E2FD41-E489-1A03-9E9B-25AA209D4A3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33643" y="3317333"/>
            <a:ext cx="19351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0">
            <a:extLst>
              <a:ext uri="{FF2B5EF4-FFF2-40B4-BE49-F238E27FC236}">
                <a16:creationId xmlns:a16="http://schemas.microsoft.com/office/drawing/2014/main" id="{B4EA6822-497C-3EC9-1B6B-8411EA012BE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56630" y="1464721"/>
            <a:ext cx="2222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22">
            <a:extLst>
              <a:ext uri="{FF2B5EF4-FFF2-40B4-BE49-F238E27FC236}">
                <a16:creationId xmlns:a16="http://schemas.microsoft.com/office/drawing/2014/main" id="{886BE5B3-0F0F-65A1-5C6B-6E744FAF9E10}"/>
              </a:ext>
            </a:extLst>
          </p:cNvPr>
          <p:cNvGrpSpPr/>
          <p:nvPr/>
        </p:nvGrpSpPr>
        <p:grpSpPr>
          <a:xfrm>
            <a:off x="2891836" y="6070058"/>
            <a:ext cx="7822346" cy="606944"/>
            <a:chOff x="1875836" y="5675677"/>
            <a:chExt cx="7822346" cy="606944"/>
          </a:xfrm>
        </p:grpSpPr>
        <p:sp>
          <p:nvSpPr>
            <p:cNvPr id="7" name="Rectangle 2">
              <a:extLst>
                <a:ext uri="{FF2B5EF4-FFF2-40B4-BE49-F238E27FC236}">
                  <a16:creationId xmlns:a16="http://schemas.microsoft.com/office/drawing/2014/main" id="{578F7DE2-9DD2-82A2-6A2E-BED4973CC82B}"/>
                </a:ext>
              </a:extLst>
            </p:cNvPr>
            <p:cNvSpPr>
              <a:spLocks noChangeArrowheads="1"/>
            </p:cNvSpPr>
            <p:nvPr/>
          </p:nvSpPr>
          <p:spPr bwMode="auto">
            <a:xfrm>
              <a:off x="2388311" y="5820956"/>
              <a:ext cx="7309871"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36550">
                <a:lnSpc>
                  <a:spcPct val="93000"/>
                </a:lnSpc>
                <a:spcAft>
                  <a:spcPts val="1425"/>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Bef>
                  <a:spcPts val="363"/>
                </a:spcBef>
                <a:spcAft>
                  <a:spcPct val="0"/>
                </a:spcAft>
                <a:buClrTx/>
                <a:buFontTx/>
                <a:buNone/>
              </a:pPr>
              <a:r>
                <a:rPr lang="en-US" altLang="en-US" sz="2000" dirty="0">
                  <a:solidFill>
                    <a:srgbClr val="004EBF"/>
                  </a:solidFill>
                  <a:latin typeface="Montserrat" panose="00000500000000000000" pitchFamily="50" charset="0"/>
                </a:rPr>
                <a:t>TRUSTED HUB, HUB FOR VALIDATORS AND SIGNERS</a:t>
              </a:r>
              <a:br>
                <a:rPr lang="en-US" altLang="en-US" sz="2400" i="1" dirty="0">
                  <a:solidFill>
                    <a:srgbClr val="30311D"/>
                  </a:solidFill>
                </a:rPr>
              </a:br>
              <a:endParaRPr lang="en-US" altLang="en-US" sz="2400" i="1" dirty="0">
                <a:solidFill>
                  <a:srgbClr val="30311D"/>
                </a:solidFill>
              </a:endParaRPr>
            </a:p>
          </p:txBody>
        </p:sp>
        <p:sp>
          <p:nvSpPr>
            <p:cNvPr id="21" name="Text Placeholder 7">
              <a:extLst>
                <a:ext uri="{FF2B5EF4-FFF2-40B4-BE49-F238E27FC236}">
                  <a16:creationId xmlns:a16="http://schemas.microsoft.com/office/drawing/2014/main" id="{33392A62-2BCA-0FFE-9588-C4B28CC739FE}"/>
                </a:ext>
              </a:extLst>
            </p:cNvPr>
            <p:cNvSpPr txBox="1">
              <a:spLocks/>
            </p:cNvSpPr>
            <p:nvPr/>
          </p:nvSpPr>
          <p:spPr>
            <a:xfrm rot="10800000">
              <a:off x="1875836" y="5675677"/>
              <a:ext cx="794485" cy="5163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3900" b="1" kern="1200">
                  <a:solidFill>
                    <a:schemeClr val="accent1">
                      <a:lumMod val="75000"/>
                    </a:schemeClr>
                  </a:solidFill>
                  <a:latin typeface="Tenorit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bg1"/>
                  </a:solidFill>
                  <a:latin typeface="Tenorite"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Tenorit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Tenorite"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000" dirty="0">
                  <a:solidFill>
                    <a:srgbClr val="FFCC00"/>
                  </a:solidFill>
                </a:rPr>
                <a:t>”</a:t>
              </a:r>
            </a:p>
          </p:txBody>
        </p:sp>
      </p:grpSp>
      <p:sp>
        <p:nvSpPr>
          <p:cNvPr id="22" name="Title 1">
            <a:extLst>
              <a:ext uri="{FF2B5EF4-FFF2-40B4-BE49-F238E27FC236}">
                <a16:creationId xmlns:a16="http://schemas.microsoft.com/office/drawing/2014/main" id="{25735AE8-C437-D023-3A0E-D13DDF597A57}"/>
              </a:ext>
            </a:extLst>
          </p:cNvPr>
          <p:cNvSpPr>
            <a:spLocks noGrp="1"/>
          </p:cNvSpPr>
          <p:nvPr>
            <p:ph type="title"/>
          </p:nvPr>
        </p:nvSpPr>
        <p:spPr>
          <a:xfrm>
            <a:off x="1181438" y="367469"/>
            <a:ext cx="8104409" cy="679455"/>
          </a:xfrm>
        </p:spPr>
        <p:txBody>
          <a:bodyPr/>
          <a:lstStyle/>
          <a:p>
            <a:r>
              <a:rPr lang="en-US" sz="4000" dirty="0">
                <a:solidFill>
                  <a:schemeClr val="accent1">
                    <a:lumMod val="75000"/>
                  </a:schemeClr>
                </a:solidFill>
                <a:latin typeface="Montserrat" panose="00000500000000000000" pitchFamily="50" charset="0"/>
              </a:rPr>
              <a:t>Trusted Hub Overview</a:t>
            </a:r>
          </a:p>
        </p:txBody>
      </p:sp>
      <p:grpSp>
        <p:nvGrpSpPr>
          <p:cNvPr id="20" name="Group 19">
            <a:extLst>
              <a:ext uri="{FF2B5EF4-FFF2-40B4-BE49-F238E27FC236}">
                <a16:creationId xmlns:a16="http://schemas.microsoft.com/office/drawing/2014/main" id="{2126EAD8-5955-D320-F45E-CC235DC5D028}"/>
              </a:ext>
            </a:extLst>
          </p:cNvPr>
          <p:cNvGrpSpPr/>
          <p:nvPr/>
        </p:nvGrpSpPr>
        <p:grpSpPr>
          <a:xfrm>
            <a:off x="457912" y="457345"/>
            <a:ext cx="550492" cy="486753"/>
            <a:chOff x="1038836" y="1991249"/>
            <a:chExt cx="385893" cy="341212"/>
          </a:xfrm>
        </p:grpSpPr>
        <p:sp>
          <p:nvSpPr>
            <p:cNvPr id="3" name="Hexagon 2">
              <a:extLst>
                <a:ext uri="{FF2B5EF4-FFF2-40B4-BE49-F238E27FC236}">
                  <a16:creationId xmlns:a16="http://schemas.microsoft.com/office/drawing/2014/main" id="{5C9D9BE6-80A8-EBF3-E805-7DED50174B9D}"/>
                </a:ext>
              </a:extLst>
            </p:cNvPr>
            <p:cNvSpPr/>
            <p:nvPr/>
          </p:nvSpPr>
          <p:spPr>
            <a:xfrm>
              <a:off x="1038836" y="1991249"/>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5" name="Graphic 4" descr="Atom outline">
              <a:extLst>
                <a:ext uri="{FF2B5EF4-FFF2-40B4-BE49-F238E27FC236}">
                  <a16:creationId xmlns:a16="http://schemas.microsoft.com/office/drawing/2014/main" id="{35D9EDC3-8AB4-7FEB-4570-F64867675B8C}"/>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65398" y="1998299"/>
              <a:ext cx="334162" cy="334162"/>
            </a:xfrm>
            <a:prstGeom prst="rect">
              <a:avLst/>
            </a:prstGeom>
          </p:spPr>
        </p:pic>
      </p:grpSp>
    </p:spTree>
    <p:extLst>
      <p:ext uri="{BB962C8B-B14F-4D97-AF65-F5344CB8AC3E}">
        <p14:creationId xmlns:p14="http://schemas.microsoft.com/office/powerpoint/2010/main" val="752443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D7C8CED-C84B-CCA6-769C-12BC5B93D912}"/>
              </a:ext>
            </a:extLst>
          </p:cNvPr>
          <p:cNvGrpSpPr/>
          <p:nvPr/>
        </p:nvGrpSpPr>
        <p:grpSpPr>
          <a:xfrm>
            <a:off x="457912" y="257582"/>
            <a:ext cx="550492" cy="486753"/>
            <a:chOff x="1038836" y="1991249"/>
            <a:chExt cx="385893" cy="341212"/>
          </a:xfrm>
        </p:grpSpPr>
        <p:sp>
          <p:nvSpPr>
            <p:cNvPr id="9" name="Hexagon 8">
              <a:extLst>
                <a:ext uri="{FF2B5EF4-FFF2-40B4-BE49-F238E27FC236}">
                  <a16:creationId xmlns:a16="http://schemas.microsoft.com/office/drawing/2014/main" id="{923FA6DA-C4A5-2018-AE64-247C81431759}"/>
                </a:ext>
              </a:extLst>
            </p:cNvPr>
            <p:cNvSpPr/>
            <p:nvPr/>
          </p:nvSpPr>
          <p:spPr>
            <a:xfrm>
              <a:off x="1038836" y="1991249"/>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Atom outline">
              <a:extLst>
                <a:ext uri="{FF2B5EF4-FFF2-40B4-BE49-F238E27FC236}">
                  <a16:creationId xmlns:a16="http://schemas.microsoft.com/office/drawing/2014/main" id="{9609BEA7-FE08-2DD4-3D33-C1425D7E0A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5398" y="1998299"/>
              <a:ext cx="334162" cy="334162"/>
            </a:xfrm>
            <a:prstGeom prst="rect">
              <a:avLst/>
            </a:prstGeom>
          </p:spPr>
        </p:pic>
      </p:grpSp>
      <p:grpSp>
        <p:nvGrpSpPr>
          <p:cNvPr id="12" name="Group 11">
            <a:extLst>
              <a:ext uri="{FF2B5EF4-FFF2-40B4-BE49-F238E27FC236}">
                <a16:creationId xmlns:a16="http://schemas.microsoft.com/office/drawing/2014/main" id="{DE7FC9FD-9C51-90CF-E676-976BE23ED6A7}"/>
              </a:ext>
            </a:extLst>
          </p:cNvPr>
          <p:cNvGrpSpPr/>
          <p:nvPr/>
        </p:nvGrpSpPr>
        <p:grpSpPr>
          <a:xfrm>
            <a:off x="1165542" y="903312"/>
            <a:ext cx="2525059" cy="477054"/>
            <a:chOff x="1438777" y="209262"/>
            <a:chExt cx="2525059" cy="477054"/>
          </a:xfrm>
        </p:grpSpPr>
        <p:sp>
          <p:nvSpPr>
            <p:cNvPr id="14" name="TextBox 13">
              <a:extLst>
                <a:ext uri="{FF2B5EF4-FFF2-40B4-BE49-F238E27FC236}">
                  <a16:creationId xmlns:a16="http://schemas.microsoft.com/office/drawing/2014/main" id="{4A7E3187-7F7C-E92D-3061-C8E0E97AC0FC}"/>
                </a:ext>
              </a:extLst>
            </p:cNvPr>
            <p:cNvSpPr txBox="1"/>
            <p:nvPr/>
          </p:nvSpPr>
          <p:spPr>
            <a:xfrm>
              <a:off x="1794617" y="209262"/>
              <a:ext cx="2169219" cy="477054"/>
            </a:xfrm>
            <a:prstGeom prst="rect">
              <a:avLst/>
            </a:prstGeom>
            <a:noFill/>
          </p:spPr>
          <p:txBody>
            <a:bodyPr wrap="square" rtlCol="0">
              <a:spAutoFit/>
            </a:bodyPr>
            <a:lstStyle/>
            <a:p>
              <a:r>
                <a:rPr lang="en-US" sz="2500" b="1" dirty="0">
                  <a:solidFill>
                    <a:schemeClr val="accent1">
                      <a:lumMod val="75000"/>
                    </a:schemeClr>
                  </a:solidFill>
                  <a:latin typeface="Montserrat" panose="00000500000000000000" pitchFamily="50" charset="0"/>
                  <a:ea typeface="Roboto" panose="02000000000000000000" pitchFamily="2" charset="0"/>
                  <a:cs typeface="Roboto" panose="02000000000000000000" pitchFamily="2" charset="0"/>
                </a:rPr>
                <a:t>Level B</a:t>
              </a:r>
            </a:p>
          </p:txBody>
        </p:sp>
        <p:sp>
          <p:nvSpPr>
            <p:cNvPr id="17" name="Oval 16">
              <a:extLst>
                <a:ext uri="{FF2B5EF4-FFF2-40B4-BE49-F238E27FC236}">
                  <a16:creationId xmlns:a16="http://schemas.microsoft.com/office/drawing/2014/main" id="{67D4A499-6008-F8DD-7050-7E679D17ABE7}"/>
                </a:ext>
              </a:extLst>
            </p:cNvPr>
            <p:cNvSpPr/>
            <p:nvPr/>
          </p:nvSpPr>
          <p:spPr>
            <a:xfrm>
              <a:off x="1438777" y="313995"/>
              <a:ext cx="259095" cy="25909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BAC2A991-47BC-D5A0-D64B-08C66673D6AD}"/>
              </a:ext>
            </a:extLst>
          </p:cNvPr>
          <p:cNvSpPr/>
          <p:nvPr/>
        </p:nvSpPr>
        <p:spPr>
          <a:xfrm>
            <a:off x="1424636" y="1556449"/>
            <a:ext cx="9940625"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C3216DF-ECA9-FEE5-D12A-66114F448822}"/>
              </a:ext>
            </a:extLst>
          </p:cNvPr>
          <p:cNvCxnSpPr>
            <a:cxnSpLocks/>
          </p:cNvCxnSpPr>
          <p:nvPr/>
        </p:nvCxnSpPr>
        <p:spPr>
          <a:xfrm>
            <a:off x="1424636" y="2205631"/>
            <a:ext cx="9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6C66F91-0001-C1EE-0E92-0CCE38A03108}"/>
              </a:ext>
            </a:extLst>
          </p:cNvPr>
          <p:cNvCxnSpPr>
            <a:cxnSpLocks/>
          </p:cNvCxnSpPr>
          <p:nvPr/>
        </p:nvCxnSpPr>
        <p:spPr>
          <a:xfrm>
            <a:off x="4198896" y="1660940"/>
            <a:ext cx="2816" cy="4989095"/>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178F16C-E3E4-F81E-FD3B-8CE821A45AE0}"/>
              </a:ext>
            </a:extLst>
          </p:cNvPr>
          <p:cNvSpPr txBox="1"/>
          <p:nvPr/>
        </p:nvSpPr>
        <p:spPr>
          <a:xfrm>
            <a:off x="2067336" y="1661619"/>
            <a:ext cx="1745787"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Method</a:t>
            </a:r>
          </a:p>
        </p:txBody>
      </p:sp>
      <p:sp>
        <p:nvSpPr>
          <p:cNvPr id="29" name="TextBox 28">
            <a:extLst>
              <a:ext uri="{FF2B5EF4-FFF2-40B4-BE49-F238E27FC236}">
                <a16:creationId xmlns:a16="http://schemas.microsoft.com/office/drawing/2014/main" id="{26349E5B-B69B-A16C-E648-D77B683BCE7E}"/>
              </a:ext>
            </a:extLst>
          </p:cNvPr>
          <p:cNvSpPr txBox="1"/>
          <p:nvPr/>
        </p:nvSpPr>
        <p:spPr>
          <a:xfrm>
            <a:off x="4674829" y="1661619"/>
            <a:ext cx="2559972"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Individual</a:t>
            </a:r>
          </a:p>
        </p:txBody>
      </p:sp>
      <p:sp>
        <p:nvSpPr>
          <p:cNvPr id="30" name="TextBox 29">
            <a:extLst>
              <a:ext uri="{FF2B5EF4-FFF2-40B4-BE49-F238E27FC236}">
                <a16:creationId xmlns:a16="http://schemas.microsoft.com/office/drawing/2014/main" id="{94C28433-C6A4-7219-1DC2-86F3CF82CA2B}"/>
              </a:ext>
            </a:extLst>
          </p:cNvPr>
          <p:cNvSpPr txBox="1"/>
          <p:nvPr/>
        </p:nvSpPr>
        <p:spPr>
          <a:xfrm>
            <a:off x="1403002" y="2323622"/>
            <a:ext cx="1266200"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OTP SMS</a:t>
            </a:r>
          </a:p>
        </p:txBody>
      </p:sp>
      <p:pic>
        <p:nvPicPr>
          <p:cNvPr id="31" name="Picture 27">
            <a:extLst>
              <a:ext uri="{FF2B5EF4-FFF2-40B4-BE49-F238E27FC236}">
                <a16:creationId xmlns:a16="http://schemas.microsoft.com/office/drawing/2014/main" id="{7E2E4B2A-0AE0-477C-741F-EAA8D59636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1110" y="2306989"/>
            <a:ext cx="10414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Straight Connector 32">
            <a:extLst>
              <a:ext uri="{FF2B5EF4-FFF2-40B4-BE49-F238E27FC236}">
                <a16:creationId xmlns:a16="http://schemas.microsoft.com/office/drawing/2014/main" id="{9B9CA4F8-6D3C-5FA3-7885-026CC8C655F9}"/>
              </a:ext>
            </a:extLst>
          </p:cNvPr>
          <p:cNvCxnSpPr>
            <a:cxnSpLocks/>
          </p:cNvCxnSpPr>
          <p:nvPr/>
        </p:nvCxnSpPr>
        <p:spPr>
          <a:xfrm>
            <a:off x="8404038" y="1714989"/>
            <a:ext cx="0" cy="4977141"/>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E6CCDD7-EB46-102D-182C-41139BCD4903}"/>
              </a:ext>
            </a:extLst>
          </p:cNvPr>
          <p:cNvSpPr txBox="1"/>
          <p:nvPr/>
        </p:nvSpPr>
        <p:spPr>
          <a:xfrm>
            <a:off x="8613577" y="1661619"/>
            <a:ext cx="2559972"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Organization</a:t>
            </a:r>
          </a:p>
        </p:txBody>
      </p:sp>
      <p:pic>
        <p:nvPicPr>
          <p:cNvPr id="35" name="Picture 34">
            <a:extLst>
              <a:ext uri="{FF2B5EF4-FFF2-40B4-BE49-F238E27FC236}">
                <a16:creationId xmlns:a16="http://schemas.microsoft.com/office/drawing/2014/main" id="{A878F50E-1D00-E541-6710-0C522EC869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9266" y="2303986"/>
            <a:ext cx="10414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5">
            <a:extLst>
              <a:ext uri="{FF2B5EF4-FFF2-40B4-BE49-F238E27FC236}">
                <a16:creationId xmlns:a16="http://schemas.microsoft.com/office/drawing/2014/main" id="{8B443D39-BFD1-A793-9564-1CBF65C077D8}"/>
              </a:ext>
            </a:extLst>
          </p:cNvPr>
          <p:cNvSpPr txBox="1"/>
          <p:nvPr/>
        </p:nvSpPr>
        <p:spPr>
          <a:xfrm>
            <a:off x="1403002" y="2755232"/>
            <a:ext cx="1787507"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Matrix Card</a:t>
            </a:r>
          </a:p>
        </p:txBody>
      </p:sp>
      <p:sp>
        <p:nvSpPr>
          <p:cNvPr id="38" name="TextBox 37">
            <a:extLst>
              <a:ext uri="{FF2B5EF4-FFF2-40B4-BE49-F238E27FC236}">
                <a16:creationId xmlns:a16="http://schemas.microsoft.com/office/drawing/2014/main" id="{75C6B218-7636-6535-093D-87C3DFE1B6CA}"/>
              </a:ext>
            </a:extLst>
          </p:cNvPr>
          <p:cNvSpPr txBox="1"/>
          <p:nvPr/>
        </p:nvSpPr>
        <p:spPr>
          <a:xfrm>
            <a:off x="1403002" y="3186842"/>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Basic Mobile OTP</a:t>
            </a:r>
          </a:p>
        </p:txBody>
      </p:sp>
      <p:sp>
        <p:nvSpPr>
          <p:cNvPr id="41" name="TextBox 40">
            <a:extLst>
              <a:ext uri="{FF2B5EF4-FFF2-40B4-BE49-F238E27FC236}">
                <a16:creationId xmlns:a16="http://schemas.microsoft.com/office/drawing/2014/main" id="{B4C9562B-AD13-3C50-BF8E-8AF15EB365A5}"/>
              </a:ext>
            </a:extLst>
          </p:cNvPr>
          <p:cNvSpPr txBox="1"/>
          <p:nvPr/>
        </p:nvSpPr>
        <p:spPr>
          <a:xfrm>
            <a:off x="1403002" y="4481672"/>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Biometric</a:t>
            </a:r>
          </a:p>
        </p:txBody>
      </p:sp>
      <p:sp>
        <p:nvSpPr>
          <p:cNvPr id="42" name="TextBox 41">
            <a:extLst>
              <a:ext uri="{FF2B5EF4-FFF2-40B4-BE49-F238E27FC236}">
                <a16:creationId xmlns:a16="http://schemas.microsoft.com/office/drawing/2014/main" id="{F5ECFB1E-DCCF-C00A-A20B-85C0B250DF28}"/>
              </a:ext>
            </a:extLst>
          </p:cNvPr>
          <p:cNvSpPr txBox="1"/>
          <p:nvPr/>
        </p:nvSpPr>
        <p:spPr>
          <a:xfrm>
            <a:off x="1403002" y="4913282"/>
            <a:ext cx="2614942"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Advanced Hardware OTP</a:t>
            </a:r>
          </a:p>
        </p:txBody>
      </p:sp>
      <p:sp>
        <p:nvSpPr>
          <p:cNvPr id="43" name="TextBox 42">
            <a:extLst>
              <a:ext uri="{FF2B5EF4-FFF2-40B4-BE49-F238E27FC236}">
                <a16:creationId xmlns:a16="http://schemas.microsoft.com/office/drawing/2014/main" id="{BB9A24A4-625E-8C9C-B299-8D56A09AC076}"/>
              </a:ext>
            </a:extLst>
          </p:cNvPr>
          <p:cNvSpPr txBox="1"/>
          <p:nvPr/>
        </p:nvSpPr>
        <p:spPr>
          <a:xfrm>
            <a:off x="1403002" y="5344892"/>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UAF/</a:t>
            </a:r>
            <a:r>
              <a:rPr lang="en-US" sz="1400" dirty="0" err="1">
                <a:solidFill>
                  <a:schemeClr val="accent1">
                    <a:lumMod val="75000"/>
                  </a:schemeClr>
                </a:solidFill>
                <a:latin typeface="Montserrat" panose="00000500000000000000" pitchFamily="50" charset="0"/>
                <a:ea typeface="Verdana" panose="020B0604030504040204" pitchFamily="34" charset="0"/>
              </a:rPr>
              <a:t>U2F</a:t>
            </a:r>
            <a:endParaRPr lang="en-US" sz="1400" dirty="0">
              <a:solidFill>
                <a:schemeClr val="accent1">
                  <a:lumMod val="75000"/>
                </a:schemeClr>
              </a:solidFill>
              <a:latin typeface="Montserrat" panose="00000500000000000000" pitchFamily="50" charset="0"/>
              <a:ea typeface="Verdana" panose="020B0604030504040204" pitchFamily="34" charset="0"/>
            </a:endParaRPr>
          </a:p>
        </p:txBody>
      </p:sp>
      <p:sp>
        <p:nvSpPr>
          <p:cNvPr id="44" name="TextBox 43">
            <a:extLst>
              <a:ext uri="{FF2B5EF4-FFF2-40B4-BE49-F238E27FC236}">
                <a16:creationId xmlns:a16="http://schemas.microsoft.com/office/drawing/2014/main" id="{7BA2DB21-2821-6C0A-7A40-422DCF6A71C9}"/>
              </a:ext>
            </a:extLst>
          </p:cNvPr>
          <p:cNvSpPr txBox="1"/>
          <p:nvPr/>
        </p:nvSpPr>
        <p:spPr>
          <a:xfrm>
            <a:off x="1403002" y="4050062"/>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Out Of Band</a:t>
            </a:r>
          </a:p>
        </p:txBody>
      </p:sp>
      <p:sp>
        <p:nvSpPr>
          <p:cNvPr id="45" name="TextBox 44">
            <a:extLst>
              <a:ext uri="{FF2B5EF4-FFF2-40B4-BE49-F238E27FC236}">
                <a16:creationId xmlns:a16="http://schemas.microsoft.com/office/drawing/2014/main" id="{930A95CA-12FA-1E46-3CD9-D31687BA0A28}"/>
              </a:ext>
            </a:extLst>
          </p:cNvPr>
          <p:cNvSpPr txBox="1"/>
          <p:nvPr/>
        </p:nvSpPr>
        <p:spPr>
          <a:xfrm>
            <a:off x="1403002" y="3618452"/>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Basic Hardware OTP</a:t>
            </a:r>
          </a:p>
        </p:txBody>
      </p:sp>
      <p:sp>
        <p:nvSpPr>
          <p:cNvPr id="46" name="TextBox 45">
            <a:extLst>
              <a:ext uri="{FF2B5EF4-FFF2-40B4-BE49-F238E27FC236}">
                <a16:creationId xmlns:a16="http://schemas.microsoft.com/office/drawing/2014/main" id="{6469FC6D-F3E0-0A9F-C4D2-7C5BB43D3863}"/>
              </a:ext>
            </a:extLst>
          </p:cNvPr>
          <p:cNvSpPr txBox="1"/>
          <p:nvPr/>
        </p:nvSpPr>
        <p:spPr>
          <a:xfrm>
            <a:off x="1403002" y="5776502"/>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PKI</a:t>
            </a:r>
          </a:p>
        </p:txBody>
      </p:sp>
      <p:pic>
        <p:nvPicPr>
          <p:cNvPr id="49" name="Picture 1">
            <a:extLst>
              <a:ext uri="{FF2B5EF4-FFF2-40B4-BE49-F238E27FC236}">
                <a16:creationId xmlns:a16="http://schemas.microsoft.com/office/drawing/2014/main" id="{0322D8AE-60C7-1127-F7E0-CFE8DC3AFD8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29266" y="3098527"/>
            <a:ext cx="1211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9">
            <a:extLst>
              <a:ext uri="{FF2B5EF4-FFF2-40B4-BE49-F238E27FC236}">
                <a16:creationId xmlns:a16="http://schemas.microsoft.com/office/drawing/2014/main" id="{4B99D761-D98C-12F0-08FB-3346D583C0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9266" y="3545552"/>
            <a:ext cx="1211263" cy="4556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 name="Picture 8">
            <a:extLst>
              <a:ext uri="{FF2B5EF4-FFF2-40B4-BE49-F238E27FC236}">
                <a16:creationId xmlns:a16="http://schemas.microsoft.com/office/drawing/2014/main" id="{2BE42EB6-FFC3-DDE6-6016-57038060EE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93819" y="3545552"/>
            <a:ext cx="1258887" cy="476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 name="Picture 12">
            <a:extLst>
              <a:ext uri="{FF2B5EF4-FFF2-40B4-BE49-F238E27FC236}">
                <a16:creationId xmlns:a16="http://schemas.microsoft.com/office/drawing/2014/main" id="{5000A043-5382-EF0F-53CE-1816AA7915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9266" y="4002742"/>
            <a:ext cx="1063625" cy="401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3" name="Picture 28">
            <a:extLst>
              <a:ext uri="{FF2B5EF4-FFF2-40B4-BE49-F238E27FC236}">
                <a16:creationId xmlns:a16="http://schemas.microsoft.com/office/drawing/2014/main" id="{A7295727-476A-F7CE-F3A7-BB7560ADDDB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29266" y="4422926"/>
            <a:ext cx="121126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5">
            <a:extLst>
              <a:ext uri="{FF2B5EF4-FFF2-40B4-BE49-F238E27FC236}">
                <a16:creationId xmlns:a16="http://schemas.microsoft.com/office/drawing/2014/main" id="{F0C52008-C54E-C9C9-98E8-E4EDBB3E8F0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29266" y="4897085"/>
            <a:ext cx="1258888" cy="474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 name="Picture 2">
            <a:extLst>
              <a:ext uri="{FF2B5EF4-FFF2-40B4-BE49-F238E27FC236}">
                <a16:creationId xmlns:a16="http://schemas.microsoft.com/office/drawing/2014/main" id="{219BAB97-55F6-F010-A31E-834917C97D7F}"/>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229266" y="5349269"/>
            <a:ext cx="1211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12">
            <a:extLst>
              <a:ext uri="{FF2B5EF4-FFF2-40B4-BE49-F238E27FC236}">
                <a16:creationId xmlns:a16="http://schemas.microsoft.com/office/drawing/2014/main" id="{A9685856-0968-262C-DFAF-B5D7F6C7B6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93819" y="5357851"/>
            <a:ext cx="1063625" cy="401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 name="Picture 10">
            <a:extLst>
              <a:ext uri="{FF2B5EF4-FFF2-40B4-BE49-F238E27FC236}">
                <a16:creationId xmlns:a16="http://schemas.microsoft.com/office/drawing/2014/main" id="{A51583C3-69D3-1E71-B90F-F37EC070F78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29266" y="5863264"/>
            <a:ext cx="955675" cy="358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0" name="Picture 7">
            <a:extLst>
              <a:ext uri="{FF2B5EF4-FFF2-40B4-BE49-F238E27FC236}">
                <a16:creationId xmlns:a16="http://schemas.microsoft.com/office/drawing/2014/main" id="{56CE7BAC-0CBD-3A31-2C63-D6B0B48EFA5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29266" y="6347861"/>
            <a:ext cx="889000" cy="334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 name="Picture 29" descr="A picture containing object&#10;&#10;Description automatically generated">
            <a:extLst>
              <a:ext uri="{FF2B5EF4-FFF2-40B4-BE49-F238E27FC236}">
                <a16:creationId xmlns:a16="http://schemas.microsoft.com/office/drawing/2014/main" id="{6152F910-04AC-DA86-F44D-5098DAEE13E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93819" y="5863264"/>
            <a:ext cx="10636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30" descr="A close up of a screen&#10;&#10;Description automatically generated">
            <a:extLst>
              <a:ext uri="{FF2B5EF4-FFF2-40B4-BE49-F238E27FC236}">
                <a16:creationId xmlns:a16="http://schemas.microsoft.com/office/drawing/2014/main" id="{C59D789F-EE29-D037-209E-93A074F0504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93819" y="6347861"/>
            <a:ext cx="9540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9" name="Group 78">
            <a:extLst>
              <a:ext uri="{FF2B5EF4-FFF2-40B4-BE49-F238E27FC236}">
                <a16:creationId xmlns:a16="http://schemas.microsoft.com/office/drawing/2014/main" id="{5CDAAE28-2D50-5E55-76FF-CDD342F1837A}"/>
              </a:ext>
            </a:extLst>
          </p:cNvPr>
          <p:cNvGrpSpPr/>
          <p:nvPr/>
        </p:nvGrpSpPr>
        <p:grpSpPr>
          <a:xfrm>
            <a:off x="4216281" y="985396"/>
            <a:ext cx="1565270" cy="307777"/>
            <a:chOff x="3813123" y="1037862"/>
            <a:chExt cx="1565270" cy="307777"/>
          </a:xfrm>
        </p:grpSpPr>
        <p:sp>
          <p:nvSpPr>
            <p:cNvPr id="32" name="TextBox 31">
              <a:extLst>
                <a:ext uri="{FF2B5EF4-FFF2-40B4-BE49-F238E27FC236}">
                  <a16:creationId xmlns:a16="http://schemas.microsoft.com/office/drawing/2014/main" id="{EF61C754-C357-A98F-500B-5ECE37D1E164}"/>
                </a:ext>
              </a:extLst>
            </p:cNvPr>
            <p:cNvSpPr txBox="1"/>
            <p:nvPr/>
          </p:nvSpPr>
          <p:spPr>
            <a:xfrm>
              <a:off x="4112193" y="1037862"/>
              <a:ext cx="1266200" cy="307777"/>
            </a:xfrm>
            <a:prstGeom prst="rect">
              <a:avLst/>
            </a:prstGeom>
            <a:noFill/>
          </p:spPr>
          <p:txBody>
            <a:bodyPr wrap="square" rtlCol="0">
              <a:spAutoFit/>
            </a:bodyPr>
            <a:lstStyle/>
            <a:p>
              <a:r>
                <a:rPr lang="en-US" sz="1400" dirty="0">
                  <a:solidFill>
                    <a:srgbClr val="FF0000"/>
                  </a:solidFill>
                  <a:latin typeface="Montserrat" panose="00000500000000000000" pitchFamily="50" charset="0"/>
                  <a:ea typeface="Verdana" panose="020B0604030504040204" pitchFamily="34" charset="0"/>
                </a:rPr>
                <a:t>Supported</a:t>
              </a:r>
            </a:p>
          </p:txBody>
        </p:sp>
        <p:pic>
          <p:nvPicPr>
            <p:cNvPr id="64" name="Graphic 63" descr="Badge Tick1 with solid fill">
              <a:extLst>
                <a:ext uri="{FF2B5EF4-FFF2-40B4-BE49-F238E27FC236}">
                  <a16:creationId xmlns:a16="http://schemas.microsoft.com/office/drawing/2014/main" id="{279AF732-4761-F89F-F2B9-2E72E64FD11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813123" y="1063176"/>
              <a:ext cx="244363" cy="244363"/>
            </a:xfrm>
            <a:prstGeom prst="rect">
              <a:avLst/>
            </a:prstGeom>
          </p:spPr>
        </p:pic>
      </p:grpSp>
      <p:grpSp>
        <p:nvGrpSpPr>
          <p:cNvPr id="80" name="Group 79">
            <a:extLst>
              <a:ext uri="{FF2B5EF4-FFF2-40B4-BE49-F238E27FC236}">
                <a16:creationId xmlns:a16="http://schemas.microsoft.com/office/drawing/2014/main" id="{D51CDB64-B553-BE73-7C2D-77B8F2B4AA40}"/>
              </a:ext>
            </a:extLst>
          </p:cNvPr>
          <p:cNvGrpSpPr/>
          <p:nvPr/>
        </p:nvGrpSpPr>
        <p:grpSpPr>
          <a:xfrm>
            <a:off x="6379480" y="985396"/>
            <a:ext cx="1927045" cy="307777"/>
            <a:chOff x="6120324" y="1025893"/>
            <a:chExt cx="1927045" cy="307777"/>
          </a:xfrm>
        </p:grpSpPr>
        <p:sp>
          <p:nvSpPr>
            <p:cNvPr id="37" name="TextBox 36">
              <a:extLst>
                <a:ext uri="{FF2B5EF4-FFF2-40B4-BE49-F238E27FC236}">
                  <a16:creationId xmlns:a16="http://schemas.microsoft.com/office/drawing/2014/main" id="{78A7C0FA-ACFD-206F-9DAF-9BFE8FF12311}"/>
                </a:ext>
              </a:extLst>
            </p:cNvPr>
            <p:cNvSpPr txBox="1"/>
            <p:nvPr/>
          </p:nvSpPr>
          <p:spPr>
            <a:xfrm>
              <a:off x="6422232" y="1025893"/>
              <a:ext cx="1625137" cy="307777"/>
            </a:xfrm>
            <a:prstGeom prst="rect">
              <a:avLst/>
            </a:prstGeom>
            <a:noFill/>
          </p:spPr>
          <p:txBody>
            <a:bodyPr wrap="square" rtlCol="0">
              <a:spAutoFit/>
            </a:bodyPr>
            <a:lstStyle/>
            <a:p>
              <a:r>
                <a:rPr lang="en-US" sz="1400" dirty="0">
                  <a:solidFill>
                    <a:srgbClr val="FF0000"/>
                  </a:solidFill>
                  <a:latin typeface="Montserrat" panose="00000500000000000000" pitchFamily="50" charset="0"/>
                  <a:ea typeface="Verdana" panose="020B0604030504040204" pitchFamily="34" charset="0"/>
                </a:rPr>
                <a:t>Unsupported</a:t>
              </a:r>
            </a:p>
          </p:txBody>
        </p:sp>
        <p:pic>
          <p:nvPicPr>
            <p:cNvPr id="66" name="Graphic 65" descr="Badge Cross with solid fill">
              <a:extLst>
                <a:ext uri="{FF2B5EF4-FFF2-40B4-BE49-F238E27FC236}">
                  <a16:creationId xmlns:a16="http://schemas.microsoft.com/office/drawing/2014/main" id="{B4539448-828C-7E2E-849D-C7BA8877CBE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120324" y="1060732"/>
              <a:ext cx="244363" cy="244363"/>
            </a:xfrm>
            <a:prstGeom prst="rect">
              <a:avLst/>
            </a:prstGeom>
          </p:spPr>
        </p:pic>
      </p:grpSp>
      <p:pic>
        <p:nvPicPr>
          <p:cNvPr id="67" name="Graphic 66" descr="Badge Tick1 with solid fill">
            <a:extLst>
              <a:ext uri="{FF2B5EF4-FFF2-40B4-BE49-F238E27FC236}">
                <a16:creationId xmlns:a16="http://schemas.microsoft.com/office/drawing/2014/main" id="{D07939A3-FF19-F598-7B96-DAB87FAC23B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66261" y="2338625"/>
            <a:ext cx="244363" cy="244363"/>
          </a:xfrm>
          <a:prstGeom prst="rect">
            <a:avLst/>
          </a:prstGeom>
        </p:spPr>
      </p:pic>
      <p:pic>
        <p:nvPicPr>
          <p:cNvPr id="68" name="Graphic 67" descr="Badge Tick1 with solid fill">
            <a:extLst>
              <a:ext uri="{FF2B5EF4-FFF2-40B4-BE49-F238E27FC236}">
                <a16:creationId xmlns:a16="http://schemas.microsoft.com/office/drawing/2014/main" id="{4B82DDF0-A48B-71DB-D4BD-3E08176E8C3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66261" y="3229994"/>
            <a:ext cx="244363" cy="244363"/>
          </a:xfrm>
          <a:prstGeom prst="rect">
            <a:avLst/>
          </a:prstGeom>
        </p:spPr>
      </p:pic>
      <p:pic>
        <p:nvPicPr>
          <p:cNvPr id="69" name="Graphic 68" descr="Badge Tick1 with solid fill">
            <a:extLst>
              <a:ext uri="{FF2B5EF4-FFF2-40B4-BE49-F238E27FC236}">
                <a16:creationId xmlns:a16="http://schemas.microsoft.com/office/drawing/2014/main" id="{5D5DACAD-F98A-B162-4DFB-FEA72D9427E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66261" y="3676057"/>
            <a:ext cx="244363" cy="244363"/>
          </a:xfrm>
          <a:prstGeom prst="rect">
            <a:avLst/>
          </a:prstGeom>
        </p:spPr>
      </p:pic>
      <p:pic>
        <p:nvPicPr>
          <p:cNvPr id="70" name="Graphic 69" descr="Badge Tick1 with solid fill">
            <a:extLst>
              <a:ext uri="{FF2B5EF4-FFF2-40B4-BE49-F238E27FC236}">
                <a16:creationId xmlns:a16="http://schemas.microsoft.com/office/drawing/2014/main" id="{BB8B2488-9BD2-092C-8FBA-63BB7181BAA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66261" y="4122120"/>
            <a:ext cx="244363" cy="244363"/>
          </a:xfrm>
          <a:prstGeom prst="rect">
            <a:avLst/>
          </a:prstGeom>
        </p:spPr>
      </p:pic>
      <p:pic>
        <p:nvPicPr>
          <p:cNvPr id="71" name="Graphic 70" descr="Badge Tick1 with solid fill">
            <a:extLst>
              <a:ext uri="{FF2B5EF4-FFF2-40B4-BE49-F238E27FC236}">
                <a16:creationId xmlns:a16="http://schemas.microsoft.com/office/drawing/2014/main" id="{0068C58B-3F14-FFF8-7722-8B876121228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66261" y="4568183"/>
            <a:ext cx="244363" cy="244363"/>
          </a:xfrm>
          <a:prstGeom prst="rect">
            <a:avLst/>
          </a:prstGeom>
        </p:spPr>
      </p:pic>
      <p:pic>
        <p:nvPicPr>
          <p:cNvPr id="72" name="Graphic 71" descr="Badge Tick1 with solid fill">
            <a:extLst>
              <a:ext uri="{FF2B5EF4-FFF2-40B4-BE49-F238E27FC236}">
                <a16:creationId xmlns:a16="http://schemas.microsoft.com/office/drawing/2014/main" id="{2374E81B-2E10-71C0-B7F5-0207EEC536A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66261" y="4971382"/>
            <a:ext cx="244363" cy="244363"/>
          </a:xfrm>
          <a:prstGeom prst="rect">
            <a:avLst/>
          </a:prstGeom>
        </p:spPr>
      </p:pic>
      <p:pic>
        <p:nvPicPr>
          <p:cNvPr id="73" name="Graphic 72" descr="Badge Tick1 with solid fill">
            <a:extLst>
              <a:ext uri="{FF2B5EF4-FFF2-40B4-BE49-F238E27FC236}">
                <a16:creationId xmlns:a16="http://schemas.microsoft.com/office/drawing/2014/main" id="{17243A2B-99F3-C3A1-9712-BDE5DEC0E1E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66261" y="5388869"/>
            <a:ext cx="244363" cy="244363"/>
          </a:xfrm>
          <a:prstGeom prst="rect">
            <a:avLst/>
          </a:prstGeom>
        </p:spPr>
      </p:pic>
      <p:pic>
        <p:nvPicPr>
          <p:cNvPr id="74" name="Graphic 73" descr="Badge Tick1 with solid fill">
            <a:extLst>
              <a:ext uri="{FF2B5EF4-FFF2-40B4-BE49-F238E27FC236}">
                <a16:creationId xmlns:a16="http://schemas.microsoft.com/office/drawing/2014/main" id="{3CFFFFF0-4B20-EC10-64AE-3CED89BF102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66261" y="5834932"/>
            <a:ext cx="244363" cy="244363"/>
          </a:xfrm>
          <a:prstGeom prst="rect">
            <a:avLst/>
          </a:prstGeom>
        </p:spPr>
      </p:pic>
      <p:pic>
        <p:nvPicPr>
          <p:cNvPr id="75" name="Graphic 74" descr="Badge Cross with solid fill">
            <a:extLst>
              <a:ext uri="{FF2B5EF4-FFF2-40B4-BE49-F238E27FC236}">
                <a16:creationId xmlns:a16="http://schemas.microsoft.com/office/drawing/2014/main" id="{1A3CED01-B0FC-A81A-F9F9-73CCA494179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466261" y="2769231"/>
            <a:ext cx="244363" cy="244363"/>
          </a:xfrm>
          <a:prstGeom prst="rect">
            <a:avLst/>
          </a:prstGeom>
        </p:spPr>
      </p:pic>
      <p:pic>
        <p:nvPicPr>
          <p:cNvPr id="76" name="Picture 1">
            <a:extLst>
              <a:ext uri="{FF2B5EF4-FFF2-40B4-BE49-F238E27FC236}">
                <a16:creationId xmlns:a16="http://schemas.microsoft.com/office/drawing/2014/main" id="{E3214B73-D289-FCCD-FEDA-7F053CA55C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191110" y="3069810"/>
            <a:ext cx="1211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28">
            <a:extLst>
              <a:ext uri="{FF2B5EF4-FFF2-40B4-BE49-F238E27FC236}">
                <a16:creationId xmlns:a16="http://schemas.microsoft.com/office/drawing/2014/main" id="{9AAA29B6-D5E3-AA5A-56D4-808152EAFF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23794" y="4421672"/>
            <a:ext cx="121126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Graphic 80" descr="Badge Tick1 with solid fill">
            <a:extLst>
              <a:ext uri="{FF2B5EF4-FFF2-40B4-BE49-F238E27FC236}">
                <a16:creationId xmlns:a16="http://schemas.microsoft.com/office/drawing/2014/main" id="{333A72C6-5815-A7C1-AA6E-A88F6D92144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651744" y="2353435"/>
            <a:ext cx="244363" cy="244363"/>
          </a:xfrm>
          <a:prstGeom prst="rect">
            <a:avLst/>
          </a:prstGeom>
        </p:spPr>
      </p:pic>
      <p:pic>
        <p:nvPicPr>
          <p:cNvPr id="82" name="Graphic 81" descr="Badge Tick1 with solid fill">
            <a:extLst>
              <a:ext uri="{FF2B5EF4-FFF2-40B4-BE49-F238E27FC236}">
                <a16:creationId xmlns:a16="http://schemas.microsoft.com/office/drawing/2014/main" id="{92AA1F73-0DB4-431B-E927-FA6EC836FE8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651744" y="3244804"/>
            <a:ext cx="244363" cy="244363"/>
          </a:xfrm>
          <a:prstGeom prst="rect">
            <a:avLst/>
          </a:prstGeom>
        </p:spPr>
      </p:pic>
      <p:pic>
        <p:nvPicPr>
          <p:cNvPr id="85" name="Graphic 84" descr="Badge Tick1 with solid fill">
            <a:extLst>
              <a:ext uri="{FF2B5EF4-FFF2-40B4-BE49-F238E27FC236}">
                <a16:creationId xmlns:a16="http://schemas.microsoft.com/office/drawing/2014/main" id="{FF603BEB-63FF-B5E8-E8BD-9657CCC9DE1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651744" y="4582993"/>
            <a:ext cx="244363" cy="244363"/>
          </a:xfrm>
          <a:prstGeom prst="rect">
            <a:avLst/>
          </a:prstGeom>
        </p:spPr>
      </p:pic>
      <p:pic>
        <p:nvPicPr>
          <p:cNvPr id="89" name="Graphic 88" descr="Badge Cross with solid fill">
            <a:extLst>
              <a:ext uri="{FF2B5EF4-FFF2-40B4-BE49-F238E27FC236}">
                <a16:creationId xmlns:a16="http://schemas.microsoft.com/office/drawing/2014/main" id="{29104661-28C9-0A1C-9888-9AE46401095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651744" y="2784041"/>
            <a:ext cx="244363" cy="244363"/>
          </a:xfrm>
          <a:prstGeom prst="rect">
            <a:avLst/>
          </a:prstGeom>
        </p:spPr>
      </p:pic>
      <p:sp>
        <p:nvSpPr>
          <p:cNvPr id="94" name="Title 1">
            <a:extLst>
              <a:ext uri="{FF2B5EF4-FFF2-40B4-BE49-F238E27FC236}">
                <a16:creationId xmlns:a16="http://schemas.microsoft.com/office/drawing/2014/main" id="{E7FAF55D-1D7C-B08C-4B32-779DB72FB283}"/>
              </a:ext>
            </a:extLst>
          </p:cNvPr>
          <p:cNvSpPr>
            <a:spLocks noGrp="1"/>
          </p:cNvSpPr>
          <p:nvPr>
            <p:ph type="title"/>
          </p:nvPr>
        </p:nvSpPr>
        <p:spPr>
          <a:xfrm>
            <a:off x="1008404" y="267639"/>
            <a:ext cx="6360023" cy="489305"/>
          </a:xfrm>
        </p:spPr>
        <p:txBody>
          <a:bodyPr/>
          <a:lstStyle/>
          <a:p>
            <a:r>
              <a:rPr lang="en-US" sz="3000" dirty="0">
                <a:solidFill>
                  <a:schemeClr val="accent1">
                    <a:lumMod val="75000"/>
                  </a:schemeClr>
                </a:solidFill>
                <a:latin typeface="Montserrat" panose="00000500000000000000" pitchFamily="50" charset="0"/>
              </a:rPr>
              <a:t>Pursuant to Decision 2345</a:t>
            </a:r>
          </a:p>
        </p:txBody>
      </p:sp>
      <p:pic>
        <p:nvPicPr>
          <p:cNvPr id="95" name="Picture 9">
            <a:extLst>
              <a:ext uri="{FF2B5EF4-FFF2-40B4-BE49-F238E27FC236}">
                <a16:creationId xmlns:a16="http://schemas.microsoft.com/office/drawing/2014/main" id="{CF15BD02-7DD3-E9DF-143E-2396D33803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23794" y="3573434"/>
            <a:ext cx="1211263" cy="4556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6" name="Picture 8">
            <a:extLst>
              <a:ext uri="{FF2B5EF4-FFF2-40B4-BE49-F238E27FC236}">
                <a16:creationId xmlns:a16="http://schemas.microsoft.com/office/drawing/2014/main" id="{8FEFBB4F-15E6-451C-4D57-5DDD590F21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05856" y="3555699"/>
            <a:ext cx="1258887" cy="476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7" name="Graphic 96" descr="Badge Tick1 with solid fill">
            <a:extLst>
              <a:ext uri="{FF2B5EF4-FFF2-40B4-BE49-F238E27FC236}">
                <a16:creationId xmlns:a16="http://schemas.microsoft.com/office/drawing/2014/main" id="{B7A00A4B-7AFE-75D7-0E42-17D5F8021FD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651744" y="3666589"/>
            <a:ext cx="244363" cy="244363"/>
          </a:xfrm>
          <a:prstGeom prst="rect">
            <a:avLst/>
          </a:prstGeom>
        </p:spPr>
      </p:pic>
    </p:spTree>
    <p:extLst>
      <p:ext uri="{BB962C8B-B14F-4D97-AF65-F5344CB8AC3E}">
        <p14:creationId xmlns:p14="http://schemas.microsoft.com/office/powerpoint/2010/main" val="3658125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39833DD-CA49-9F7F-31FC-24546B95004C}"/>
              </a:ext>
            </a:extLst>
          </p:cNvPr>
          <p:cNvSpPr>
            <a:spLocks noGrp="1"/>
          </p:cNvSpPr>
          <p:nvPr>
            <p:ph type="title"/>
          </p:nvPr>
        </p:nvSpPr>
        <p:spPr>
          <a:xfrm>
            <a:off x="1117101" y="857412"/>
            <a:ext cx="6360023" cy="489305"/>
          </a:xfrm>
        </p:spPr>
        <p:txBody>
          <a:bodyPr/>
          <a:lstStyle/>
          <a:p>
            <a:r>
              <a:rPr lang="en-US" sz="3000" dirty="0">
                <a:solidFill>
                  <a:schemeClr val="accent1">
                    <a:lumMod val="75000"/>
                  </a:schemeClr>
                </a:solidFill>
                <a:latin typeface="Montserrat" panose="00000500000000000000" pitchFamily="50" charset="0"/>
              </a:rPr>
              <a:t>Pursuant to Decision 2345</a:t>
            </a:r>
          </a:p>
        </p:txBody>
      </p:sp>
      <p:grpSp>
        <p:nvGrpSpPr>
          <p:cNvPr id="8" name="Group 7">
            <a:extLst>
              <a:ext uri="{FF2B5EF4-FFF2-40B4-BE49-F238E27FC236}">
                <a16:creationId xmlns:a16="http://schemas.microsoft.com/office/drawing/2014/main" id="{3D7C8CED-C84B-CCA6-769C-12BC5B93D912}"/>
              </a:ext>
            </a:extLst>
          </p:cNvPr>
          <p:cNvGrpSpPr/>
          <p:nvPr/>
        </p:nvGrpSpPr>
        <p:grpSpPr>
          <a:xfrm>
            <a:off x="457912" y="864335"/>
            <a:ext cx="550492" cy="486753"/>
            <a:chOff x="1038836" y="1991249"/>
            <a:chExt cx="385893" cy="341212"/>
          </a:xfrm>
        </p:grpSpPr>
        <p:sp>
          <p:nvSpPr>
            <p:cNvPr id="9" name="Hexagon 8">
              <a:extLst>
                <a:ext uri="{FF2B5EF4-FFF2-40B4-BE49-F238E27FC236}">
                  <a16:creationId xmlns:a16="http://schemas.microsoft.com/office/drawing/2014/main" id="{923FA6DA-C4A5-2018-AE64-247C81431759}"/>
                </a:ext>
              </a:extLst>
            </p:cNvPr>
            <p:cNvSpPr/>
            <p:nvPr/>
          </p:nvSpPr>
          <p:spPr>
            <a:xfrm>
              <a:off x="1038836" y="1991249"/>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Atom outline">
              <a:extLst>
                <a:ext uri="{FF2B5EF4-FFF2-40B4-BE49-F238E27FC236}">
                  <a16:creationId xmlns:a16="http://schemas.microsoft.com/office/drawing/2014/main" id="{9609BEA7-FE08-2DD4-3D33-C1425D7E0A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5398" y="1998299"/>
              <a:ext cx="334162" cy="334162"/>
            </a:xfrm>
            <a:prstGeom prst="rect">
              <a:avLst/>
            </a:prstGeom>
          </p:spPr>
        </p:pic>
      </p:grpSp>
      <p:grpSp>
        <p:nvGrpSpPr>
          <p:cNvPr id="12" name="Group 11">
            <a:extLst>
              <a:ext uri="{FF2B5EF4-FFF2-40B4-BE49-F238E27FC236}">
                <a16:creationId xmlns:a16="http://schemas.microsoft.com/office/drawing/2014/main" id="{DE7FC9FD-9C51-90CF-E676-976BE23ED6A7}"/>
              </a:ext>
            </a:extLst>
          </p:cNvPr>
          <p:cNvGrpSpPr/>
          <p:nvPr/>
        </p:nvGrpSpPr>
        <p:grpSpPr>
          <a:xfrm>
            <a:off x="1117102" y="1581505"/>
            <a:ext cx="2525059" cy="477054"/>
            <a:chOff x="1438777" y="209262"/>
            <a:chExt cx="2525059" cy="477054"/>
          </a:xfrm>
        </p:grpSpPr>
        <p:sp>
          <p:nvSpPr>
            <p:cNvPr id="14" name="TextBox 13">
              <a:extLst>
                <a:ext uri="{FF2B5EF4-FFF2-40B4-BE49-F238E27FC236}">
                  <a16:creationId xmlns:a16="http://schemas.microsoft.com/office/drawing/2014/main" id="{4A7E3187-7F7C-E92D-3061-C8E0E97AC0FC}"/>
                </a:ext>
              </a:extLst>
            </p:cNvPr>
            <p:cNvSpPr txBox="1"/>
            <p:nvPr/>
          </p:nvSpPr>
          <p:spPr>
            <a:xfrm>
              <a:off x="1794617" y="209262"/>
              <a:ext cx="2169219" cy="477054"/>
            </a:xfrm>
            <a:prstGeom prst="rect">
              <a:avLst/>
            </a:prstGeom>
            <a:noFill/>
          </p:spPr>
          <p:txBody>
            <a:bodyPr wrap="square" rtlCol="0">
              <a:spAutoFit/>
            </a:bodyPr>
            <a:lstStyle/>
            <a:p>
              <a:r>
                <a:rPr lang="en-US" sz="2500" b="1" dirty="0">
                  <a:solidFill>
                    <a:schemeClr val="accent1">
                      <a:lumMod val="75000"/>
                    </a:schemeClr>
                  </a:solidFill>
                  <a:latin typeface="Montserrat" panose="00000500000000000000" pitchFamily="50" charset="0"/>
                  <a:ea typeface="Roboto" panose="02000000000000000000" pitchFamily="2" charset="0"/>
                  <a:cs typeface="Roboto" panose="02000000000000000000" pitchFamily="2" charset="0"/>
                </a:rPr>
                <a:t>Level C</a:t>
              </a:r>
            </a:p>
          </p:txBody>
        </p:sp>
        <p:sp>
          <p:nvSpPr>
            <p:cNvPr id="17" name="Oval 16">
              <a:extLst>
                <a:ext uri="{FF2B5EF4-FFF2-40B4-BE49-F238E27FC236}">
                  <a16:creationId xmlns:a16="http://schemas.microsoft.com/office/drawing/2014/main" id="{67D4A499-6008-F8DD-7050-7E679D17ABE7}"/>
                </a:ext>
              </a:extLst>
            </p:cNvPr>
            <p:cNvSpPr/>
            <p:nvPr/>
          </p:nvSpPr>
          <p:spPr>
            <a:xfrm>
              <a:off x="1438777" y="313995"/>
              <a:ext cx="259095" cy="25909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BAC2A991-47BC-D5A0-D64B-08C66673D6AD}"/>
              </a:ext>
            </a:extLst>
          </p:cNvPr>
          <p:cNvSpPr/>
          <p:nvPr/>
        </p:nvSpPr>
        <p:spPr>
          <a:xfrm>
            <a:off x="1117102" y="2333129"/>
            <a:ext cx="9733660"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C3216DF-ECA9-FEE5-D12A-66114F448822}"/>
              </a:ext>
            </a:extLst>
          </p:cNvPr>
          <p:cNvCxnSpPr/>
          <p:nvPr/>
        </p:nvCxnSpPr>
        <p:spPr>
          <a:xfrm>
            <a:off x="1117110" y="2982311"/>
            <a:ext cx="97336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6C66F91-0001-C1EE-0E92-0CCE38A03108}"/>
              </a:ext>
            </a:extLst>
          </p:cNvPr>
          <p:cNvCxnSpPr>
            <a:cxnSpLocks/>
          </p:cNvCxnSpPr>
          <p:nvPr/>
        </p:nvCxnSpPr>
        <p:spPr>
          <a:xfrm flipH="1">
            <a:off x="4160329" y="2437619"/>
            <a:ext cx="0" cy="27432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178F16C-E3E4-F81E-FD3B-8CE821A45AE0}"/>
              </a:ext>
            </a:extLst>
          </p:cNvPr>
          <p:cNvSpPr txBox="1"/>
          <p:nvPr/>
        </p:nvSpPr>
        <p:spPr>
          <a:xfrm>
            <a:off x="1552836" y="2438299"/>
            <a:ext cx="1745787"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Method</a:t>
            </a:r>
          </a:p>
        </p:txBody>
      </p:sp>
      <p:sp>
        <p:nvSpPr>
          <p:cNvPr id="29" name="TextBox 28">
            <a:extLst>
              <a:ext uri="{FF2B5EF4-FFF2-40B4-BE49-F238E27FC236}">
                <a16:creationId xmlns:a16="http://schemas.microsoft.com/office/drawing/2014/main" id="{26349E5B-B69B-A16C-E648-D77B683BCE7E}"/>
              </a:ext>
            </a:extLst>
          </p:cNvPr>
          <p:cNvSpPr txBox="1"/>
          <p:nvPr/>
        </p:nvSpPr>
        <p:spPr>
          <a:xfrm>
            <a:off x="4160329" y="2438299"/>
            <a:ext cx="2559972"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Individual</a:t>
            </a:r>
          </a:p>
        </p:txBody>
      </p:sp>
      <p:cxnSp>
        <p:nvCxnSpPr>
          <p:cNvPr id="33" name="Straight Connector 32">
            <a:extLst>
              <a:ext uri="{FF2B5EF4-FFF2-40B4-BE49-F238E27FC236}">
                <a16:creationId xmlns:a16="http://schemas.microsoft.com/office/drawing/2014/main" id="{9B9CA4F8-6D3C-5FA3-7885-026CC8C655F9}"/>
              </a:ext>
            </a:extLst>
          </p:cNvPr>
          <p:cNvCxnSpPr>
            <a:cxnSpLocks/>
          </p:cNvCxnSpPr>
          <p:nvPr/>
        </p:nvCxnSpPr>
        <p:spPr>
          <a:xfrm>
            <a:off x="7298722" y="2437619"/>
            <a:ext cx="0" cy="2743200"/>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E6CCDD7-EB46-102D-182C-41139BCD4903}"/>
              </a:ext>
            </a:extLst>
          </p:cNvPr>
          <p:cNvSpPr txBox="1"/>
          <p:nvPr/>
        </p:nvSpPr>
        <p:spPr>
          <a:xfrm>
            <a:off x="8099077" y="2438299"/>
            <a:ext cx="2559972"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Organization</a:t>
            </a:r>
          </a:p>
        </p:txBody>
      </p:sp>
      <p:sp>
        <p:nvSpPr>
          <p:cNvPr id="38" name="TextBox 37">
            <a:extLst>
              <a:ext uri="{FF2B5EF4-FFF2-40B4-BE49-F238E27FC236}">
                <a16:creationId xmlns:a16="http://schemas.microsoft.com/office/drawing/2014/main" id="{75C6B218-7636-6535-093D-87C3DFE1B6CA}"/>
              </a:ext>
            </a:extLst>
          </p:cNvPr>
          <p:cNvSpPr txBox="1"/>
          <p:nvPr/>
        </p:nvSpPr>
        <p:spPr>
          <a:xfrm>
            <a:off x="1090521" y="3206865"/>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Basic Mobile OTP</a:t>
            </a:r>
          </a:p>
        </p:txBody>
      </p:sp>
      <p:sp>
        <p:nvSpPr>
          <p:cNvPr id="44" name="TextBox 43">
            <a:extLst>
              <a:ext uri="{FF2B5EF4-FFF2-40B4-BE49-F238E27FC236}">
                <a16:creationId xmlns:a16="http://schemas.microsoft.com/office/drawing/2014/main" id="{7BA2DB21-2821-6C0A-7A40-422DCF6A71C9}"/>
              </a:ext>
            </a:extLst>
          </p:cNvPr>
          <p:cNvSpPr txBox="1"/>
          <p:nvPr/>
        </p:nvSpPr>
        <p:spPr>
          <a:xfrm>
            <a:off x="1090521" y="4357825"/>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Out Of Band</a:t>
            </a:r>
          </a:p>
        </p:txBody>
      </p:sp>
      <p:sp>
        <p:nvSpPr>
          <p:cNvPr id="45" name="TextBox 44">
            <a:extLst>
              <a:ext uri="{FF2B5EF4-FFF2-40B4-BE49-F238E27FC236}">
                <a16:creationId xmlns:a16="http://schemas.microsoft.com/office/drawing/2014/main" id="{930A95CA-12FA-1E46-3CD9-D31687BA0A28}"/>
              </a:ext>
            </a:extLst>
          </p:cNvPr>
          <p:cNvSpPr txBox="1"/>
          <p:nvPr/>
        </p:nvSpPr>
        <p:spPr>
          <a:xfrm>
            <a:off x="1090521" y="3782345"/>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Basic Hardware OTP</a:t>
            </a:r>
          </a:p>
        </p:txBody>
      </p:sp>
      <p:pic>
        <p:nvPicPr>
          <p:cNvPr id="3" name="Graphic 2" descr="Badge Tick1 with solid fill">
            <a:extLst>
              <a:ext uri="{FF2B5EF4-FFF2-40B4-BE49-F238E27FC236}">
                <a16:creationId xmlns:a16="http://schemas.microsoft.com/office/drawing/2014/main" id="{153D1B2D-3B26-3B20-4D0D-6605A2EE0F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78993" y="3176905"/>
            <a:ext cx="244363" cy="244363"/>
          </a:xfrm>
          <a:prstGeom prst="rect">
            <a:avLst/>
          </a:prstGeom>
        </p:spPr>
      </p:pic>
      <p:pic>
        <p:nvPicPr>
          <p:cNvPr id="5" name="Graphic 4" descr="Badge Tick1 with solid fill">
            <a:extLst>
              <a:ext uri="{FF2B5EF4-FFF2-40B4-BE49-F238E27FC236}">
                <a16:creationId xmlns:a16="http://schemas.microsoft.com/office/drawing/2014/main" id="{69A2E9AE-411F-3D4A-4F96-8364A9EA20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78993" y="3752385"/>
            <a:ext cx="244363" cy="244363"/>
          </a:xfrm>
          <a:prstGeom prst="rect">
            <a:avLst/>
          </a:prstGeom>
        </p:spPr>
      </p:pic>
      <p:pic>
        <p:nvPicPr>
          <p:cNvPr id="10" name="Graphic 9" descr="Badge Tick1 with solid fill">
            <a:extLst>
              <a:ext uri="{FF2B5EF4-FFF2-40B4-BE49-F238E27FC236}">
                <a16:creationId xmlns:a16="http://schemas.microsoft.com/office/drawing/2014/main" id="{38AB88BF-5BBD-9AD7-3873-2891272DE9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78993" y="4327865"/>
            <a:ext cx="244363" cy="244363"/>
          </a:xfrm>
          <a:prstGeom prst="rect">
            <a:avLst/>
          </a:prstGeom>
        </p:spPr>
      </p:pic>
      <p:pic>
        <p:nvPicPr>
          <p:cNvPr id="16" name="Picture 1">
            <a:extLst>
              <a:ext uri="{FF2B5EF4-FFF2-40B4-BE49-F238E27FC236}">
                <a16:creationId xmlns:a16="http://schemas.microsoft.com/office/drawing/2014/main" id="{07326320-B997-58B6-FA76-4BEA53492CA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58052" y="3062074"/>
            <a:ext cx="1211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a:extLst>
              <a:ext uri="{FF2B5EF4-FFF2-40B4-BE49-F238E27FC236}">
                <a16:creationId xmlns:a16="http://schemas.microsoft.com/office/drawing/2014/main" id="{076A25F7-4F68-F71F-FCE8-2518A7787E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7800" y="3664935"/>
            <a:ext cx="1211263" cy="4556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8">
            <a:extLst>
              <a:ext uri="{FF2B5EF4-FFF2-40B4-BE49-F238E27FC236}">
                <a16:creationId xmlns:a16="http://schemas.microsoft.com/office/drawing/2014/main" id="{6024A9AE-70EF-B77A-2534-CF742DB77A5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69314" y="3647006"/>
            <a:ext cx="1258887" cy="476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 name="Picture 12">
            <a:extLst>
              <a:ext uri="{FF2B5EF4-FFF2-40B4-BE49-F238E27FC236}">
                <a16:creationId xmlns:a16="http://schemas.microsoft.com/office/drawing/2014/main" id="{2DD392D9-5E71-71F3-2393-015DEB0002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37999" y="4264451"/>
            <a:ext cx="1063625" cy="401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7" name="Group 26">
            <a:extLst>
              <a:ext uri="{FF2B5EF4-FFF2-40B4-BE49-F238E27FC236}">
                <a16:creationId xmlns:a16="http://schemas.microsoft.com/office/drawing/2014/main" id="{88C735F2-31B5-63AA-5D80-D795A482BDD7}"/>
              </a:ext>
            </a:extLst>
          </p:cNvPr>
          <p:cNvGrpSpPr/>
          <p:nvPr/>
        </p:nvGrpSpPr>
        <p:grpSpPr>
          <a:xfrm>
            <a:off x="4267808" y="1690682"/>
            <a:ext cx="1565270" cy="307777"/>
            <a:chOff x="3813123" y="1037862"/>
            <a:chExt cx="1565270" cy="307777"/>
          </a:xfrm>
        </p:grpSpPr>
        <p:sp>
          <p:nvSpPr>
            <p:cNvPr id="28" name="TextBox 27">
              <a:extLst>
                <a:ext uri="{FF2B5EF4-FFF2-40B4-BE49-F238E27FC236}">
                  <a16:creationId xmlns:a16="http://schemas.microsoft.com/office/drawing/2014/main" id="{4B500770-DB78-43A0-17AB-893A68822FF8}"/>
                </a:ext>
              </a:extLst>
            </p:cNvPr>
            <p:cNvSpPr txBox="1"/>
            <p:nvPr/>
          </p:nvSpPr>
          <p:spPr>
            <a:xfrm>
              <a:off x="4112193" y="1037862"/>
              <a:ext cx="1266200" cy="307777"/>
            </a:xfrm>
            <a:prstGeom prst="rect">
              <a:avLst/>
            </a:prstGeom>
            <a:noFill/>
          </p:spPr>
          <p:txBody>
            <a:bodyPr wrap="square" rtlCol="0">
              <a:spAutoFit/>
            </a:bodyPr>
            <a:lstStyle/>
            <a:p>
              <a:r>
                <a:rPr lang="en-US" sz="1400" dirty="0">
                  <a:solidFill>
                    <a:srgbClr val="FF0000"/>
                  </a:solidFill>
                  <a:latin typeface="Montserrat" panose="00000500000000000000" pitchFamily="50" charset="0"/>
                  <a:ea typeface="Verdana" panose="020B0604030504040204" pitchFamily="34" charset="0"/>
                </a:rPr>
                <a:t>Supported</a:t>
              </a:r>
            </a:p>
          </p:txBody>
        </p:sp>
        <p:pic>
          <p:nvPicPr>
            <p:cNvPr id="39" name="Graphic 38" descr="Badge Tick1 with solid fill">
              <a:extLst>
                <a:ext uri="{FF2B5EF4-FFF2-40B4-BE49-F238E27FC236}">
                  <a16:creationId xmlns:a16="http://schemas.microsoft.com/office/drawing/2014/main" id="{CA42631C-C71E-F98F-2757-27F67F9F26F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13123" y="1063176"/>
              <a:ext cx="244363" cy="244363"/>
            </a:xfrm>
            <a:prstGeom prst="rect">
              <a:avLst/>
            </a:prstGeom>
          </p:spPr>
        </p:pic>
      </p:grpSp>
      <p:grpSp>
        <p:nvGrpSpPr>
          <p:cNvPr id="40" name="Group 39">
            <a:extLst>
              <a:ext uri="{FF2B5EF4-FFF2-40B4-BE49-F238E27FC236}">
                <a16:creationId xmlns:a16="http://schemas.microsoft.com/office/drawing/2014/main" id="{3313C5EC-6C40-B83B-CF39-02FEB0760F28}"/>
              </a:ext>
            </a:extLst>
          </p:cNvPr>
          <p:cNvGrpSpPr/>
          <p:nvPr/>
        </p:nvGrpSpPr>
        <p:grpSpPr>
          <a:xfrm>
            <a:off x="6431007" y="1690682"/>
            <a:ext cx="1927045" cy="307777"/>
            <a:chOff x="6120324" y="1025893"/>
            <a:chExt cx="1927045" cy="307777"/>
          </a:xfrm>
        </p:grpSpPr>
        <p:sp>
          <p:nvSpPr>
            <p:cNvPr id="47" name="TextBox 46">
              <a:extLst>
                <a:ext uri="{FF2B5EF4-FFF2-40B4-BE49-F238E27FC236}">
                  <a16:creationId xmlns:a16="http://schemas.microsoft.com/office/drawing/2014/main" id="{0C3B77E1-556C-656E-2470-BA3DCC00645B}"/>
                </a:ext>
              </a:extLst>
            </p:cNvPr>
            <p:cNvSpPr txBox="1"/>
            <p:nvPr/>
          </p:nvSpPr>
          <p:spPr>
            <a:xfrm>
              <a:off x="6422232" y="1025893"/>
              <a:ext cx="1625137" cy="307777"/>
            </a:xfrm>
            <a:prstGeom prst="rect">
              <a:avLst/>
            </a:prstGeom>
            <a:noFill/>
          </p:spPr>
          <p:txBody>
            <a:bodyPr wrap="square" rtlCol="0">
              <a:spAutoFit/>
            </a:bodyPr>
            <a:lstStyle/>
            <a:p>
              <a:r>
                <a:rPr lang="en-US" sz="1400" dirty="0">
                  <a:solidFill>
                    <a:srgbClr val="FF0000"/>
                  </a:solidFill>
                  <a:latin typeface="Montserrat" panose="00000500000000000000" pitchFamily="50" charset="0"/>
                  <a:ea typeface="Verdana" panose="020B0604030504040204" pitchFamily="34" charset="0"/>
                </a:rPr>
                <a:t>Unsupported</a:t>
              </a:r>
            </a:p>
          </p:txBody>
        </p:sp>
        <p:pic>
          <p:nvPicPr>
            <p:cNvPr id="48" name="Graphic 47" descr="Badge Cross with solid fill">
              <a:extLst>
                <a:ext uri="{FF2B5EF4-FFF2-40B4-BE49-F238E27FC236}">
                  <a16:creationId xmlns:a16="http://schemas.microsoft.com/office/drawing/2014/main" id="{3888C145-F311-63A2-42B4-36661050154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120324" y="1060732"/>
              <a:ext cx="244363" cy="244363"/>
            </a:xfrm>
            <a:prstGeom prst="rect">
              <a:avLst/>
            </a:prstGeom>
          </p:spPr>
        </p:pic>
      </p:grpSp>
    </p:spTree>
    <p:extLst>
      <p:ext uri="{BB962C8B-B14F-4D97-AF65-F5344CB8AC3E}">
        <p14:creationId xmlns:p14="http://schemas.microsoft.com/office/powerpoint/2010/main" val="2887484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D7C8CED-C84B-CCA6-769C-12BC5B93D912}"/>
              </a:ext>
            </a:extLst>
          </p:cNvPr>
          <p:cNvGrpSpPr/>
          <p:nvPr/>
        </p:nvGrpSpPr>
        <p:grpSpPr>
          <a:xfrm>
            <a:off x="457912" y="864335"/>
            <a:ext cx="550492" cy="486753"/>
            <a:chOff x="1038836" y="1991249"/>
            <a:chExt cx="385893" cy="341212"/>
          </a:xfrm>
        </p:grpSpPr>
        <p:sp>
          <p:nvSpPr>
            <p:cNvPr id="9" name="Hexagon 8">
              <a:extLst>
                <a:ext uri="{FF2B5EF4-FFF2-40B4-BE49-F238E27FC236}">
                  <a16:creationId xmlns:a16="http://schemas.microsoft.com/office/drawing/2014/main" id="{923FA6DA-C4A5-2018-AE64-247C81431759}"/>
                </a:ext>
              </a:extLst>
            </p:cNvPr>
            <p:cNvSpPr/>
            <p:nvPr/>
          </p:nvSpPr>
          <p:spPr>
            <a:xfrm>
              <a:off x="1038836" y="1991249"/>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Atom outline">
              <a:extLst>
                <a:ext uri="{FF2B5EF4-FFF2-40B4-BE49-F238E27FC236}">
                  <a16:creationId xmlns:a16="http://schemas.microsoft.com/office/drawing/2014/main" id="{9609BEA7-FE08-2DD4-3D33-C1425D7E0A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5398" y="1998299"/>
              <a:ext cx="334162" cy="334162"/>
            </a:xfrm>
            <a:prstGeom prst="rect">
              <a:avLst/>
            </a:prstGeom>
          </p:spPr>
        </p:pic>
      </p:grpSp>
      <p:grpSp>
        <p:nvGrpSpPr>
          <p:cNvPr id="12" name="Group 11">
            <a:extLst>
              <a:ext uri="{FF2B5EF4-FFF2-40B4-BE49-F238E27FC236}">
                <a16:creationId xmlns:a16="http://schemas.microsoft.com/office/drawing/2014/main" id="{DE7FC9FD-9C51-90CF-E676-976BE23ED6A7}"/>
              </a:ext>
            </a:extLst>
          </p:cNvPr>
          <p:cNvGrpSpPr/>
          <p:nvPr/>
        </p:nvGrpSpPr>
        <p:grpSpPr>
          <a:xfrm>
            <a:off x="1117102" y="1581505"/>
            <a:ext cx="2525059" cy="477054"/>
            <a:chOff x="1438777" y="209262"/>
            <a:chExt cx="2525059" cy="477054"/>
          </a:xfrm>
        </p:grpSpPr>
        <p:sp>
          <p:nvSpPr>
            <p:cNvPr id="14" name="TextBox 13">
              <a:extLst>
                <a:ext uri="{FF2B5EF4-FFF2-40B4-BE49-F238E27FC236}">
                  <a16:creationId xmlns:a16="http://schemas.microsoft.com/office/drawing/2014/main" id="{4A7E3187-7F7C-E92D-3061-C8E0E97AC0FC}"/>
                </a:ext>
              </a:extLst>
            </p:cNvPr>
            <p:cNvSpPr txBox="1"/>
            <p:nvPr/>
          </p:nvSpPr>
          <p:spPr>
            <a:xfrm>
              <a:off x="1794617" y="209262"/>
              <a:ext cx="2169219" cy="477054"/>
            </a:xfrm>
            <a:prstGeom prst="rect">
              <a:avLst/>
            </a:prstGeom>
            <a:noFill/>
          </p:spPr>
          <p:txBody>
            <a:bodyPr wrap="square" rtlCol="0">
              <a:spAutoFit/>
            </a:bodyPr>
            <a:lstStyle/>
            <a:p>
              <a:r>
                <a:rPr lang="en-US" sz="2500" b="1" dirty="0">
                  <a:solidFill>
                    <a:schemeClr val="accent1">
                      <a:lumMod val="75000"/>
                    </a:schemeClr>
                  </a:solidFill>
                  <a:latin typeface="Montserrat" panose="00000500000000000000" pitchFamily="50" charset="0"/>
                  <a:ea typeface="Roboto" panose="02000000000000000000" pitchFamily="2" charset="0"/>
                  <a:cs typeface="Roboto" panose="02000000000000000000" pitchFamily="2" charset="0"/>
                </a:rPr>
                <a:t>Level D</a:t>
              </a:r>
            </a:p>
          </p:txBody>
        </p:sp>
        <p:sp>
          <p:nvSpPr>
            <p:cNvPr id="17" name="Oval 16">
              <a:extLst>
                <a:ext uri="{FF2B5EF4-FFF2-40B4-BE49-F238E27FC236}">
                  <a16:creationId xmlns:a16="http://schemas.microsoft.com/office/drawing/2014/main" id="{67D4A499-6008-F8DD-7050-7E679D17ABE7}"/>
                </a:ext>
              </a:extLst>
            </p:cNvPr>
            <p:cNvSpPr/>
            <p:nvPr/>
          </p:nvSpPr>
          <p:spPr>
            <a:xfrm>
              <a:off x="1438777" y="313995"/>
              <a:ext cx="259095" cy="25909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BAC2A991-47BC-D5A0-D64B-08C66673D6AD}"/>
              </a:ext>
            </a:extLst>
          </p:cNvPr>
          <p:cNvSpPr/>
          <p:nvPr/>
        </p:nvSpPr>
        <p:spPr>
          <a:xfrm>
            <a:off x="1117102" y="2333129"/>
            <a:ext cx="10203452"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C3216DF-ECA9-FEE5-D12A-66114F448822}"/>
              </a:ext>
            </a:extLst>
          </p:cNvPr>
          <p:cNvCxnSpPr>
            <a:cxnSpLocks/>
          </p:cNvCxnSpPr>
          <p:nvPr/>
        </p:nvCxnSpPr>
        <p:spPr>
          <a:xfrm>
            <a:off x="1117110" y="2982311"/>
            <a:ext cx="102034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6C66F91-0001-C1EE-0E92-0CCE38A03108}"/>
              </a:ext>
            </a:extLst>
          </p:cNvPr>
          <p:cNvCxnSpPr>
            <a:cxnSpLocks/>
          </p:cNvCxnSpPr>
          <p:nvPr/>
        </p:nvCxnSpPr>
        <p:spPr>
          <a:xfrm>
            <a:off x="3827043" y="2480153"/>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178F16C-E3E4-F81E-FD3B-8CE821A45AE0}"/>
              </a:ext>
            </a:extLst>
          </p:cNvPr>
          <p:cNvSpPr txBox="1"/>
          <p:nvPr/>
        </p:nvSpPr>
        <p:spPr>
          <a:xfrm>
            <a:off x="1552836" y="2438299"/>
            <a:ext cx="1745787"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Method</a:t>
            </a:r>
          </a:p>
        </p:txBody>
      </p:sp>
      <p:sp>
        <p:nvSpPr>
          <p:cNvPr id="29" name="TextBox 28">
            <a:extLst>
              <a:ext uri="{FF2B5EF4-FFF2-40B4-BE49-F238E27FC236}">
                <a16:creationId xmlns:a16="http://schemas.microsoft.com/office/drawing/2014/main" id="{26349E5B-B69B-A16C-E648-D77B683BCE7E}"/>
              </a:ext>
            </a:extLst>
          </p:cNvPr>
          <p:cNvSpPr txBox="1"/>
          <p:nvPr/>
        </p:nvSpPr>
        <p:spPr>
          <a:xfrm>
            <a:off x="4160329" y="2438299"/>
            <a:ext cx="2559972"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Individual</a:t>
            </a:r>
          </a:p>
        </p:txBody>
      </p:sp>
      <p:cxnSp>
        <p:nvCxnSpPr>
          <p:cNvPr id="33" name="Straight Connector 32">
            <a:extLst>
              <a:ext uri="{FF2B5EF4-FFF2-40B4-BE49-F238E27FC236}">
                <a16:creationId xmlns:a16="http://schemas.microsoft.com/office/drawing/2014/main" id="{9B9CA4F8-6D3C-5FA3-7885-026CC8C655F9}"/>
              </a:ext>
            </a:extLst>
          </p:cNvPr>
          <p:cNvCxnSpPr>
            <a:cxnSpLocks/>
          </p:cNvCxnSpPr>
          <p:nvPr/>
        </p:nvCxnSpPr>
        <p:spPr>
          <a:xfrm>
            <a:off x="7811469" y="2437619"/>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E6CCDD7-EB46-102D-182C-41139BCD4903}"/>
              </a:ext>
            </a:extLst>
          </p:cNvPr>
          <p:cNvSpPr txBox="1"/>
          <p:nvPr/>
        </p:nvSpPr>
        <p:spPr>
          <a:xfrm>
            <a:off x="8339890" y="2420303"/>
            <a:ext cx="2559972" cy="400110"/>
          </a:xfrm>
          <a:prstGeom prst="rect">
            <a:avLst/>
          </a:prstGeom>
          <a:noFill/>
        </p:spPr>
        <p:txBody>
          <a:bodyPr wrap="square" rtlCol="0">
            <a:spAutoFit/>
          </a:bodyPr>
          <a:lstStyle/>
          <a:p>
            <a:pPr algn="ctr" eaLnBrk="1">
              <a:lnSpc>
                <a:spcPct val="100000"/>
              </a:lnSpc>
              <a:spcAft>
                <a:spcPct val="0"/>
              </a:spcAft>
              <a:buClrTx/>
              <a:buFontTx/>
              <a:buNone/>
            </a:pPr>
            <a:r>
              <a:rPr lang="en-US" altLang="en-US" sz="2000" dirty="0">
                <a:solidFill>
                  <a:schemeClr val="bg1"/>
                </a:solidFill>
                <a:latin typeface="Montserrat" panose="00000500000000000000" pitchFamily="50" charset="0"/>
                <a:ea typeface="Roboto" panose="02000000000000000000" pitchFamily="2" charset="0"/>
              </a:rPr>
              <a:t>Organization</a:t>
            </a:r>
          </a:p>
        </p:txBody>
      </p:sp>
      <p:sp>
        <p:nvSpPr>
          <p:cNvPr id="38" name="TextBox 37">
            <a:extLst>
              <a:ext uri="{FF2B5EF4-FFF2-40B4-BE49-F238E27FC236}">
                <a16:creationId xmlns:a16="http://schemas.microsoft.com/office/drawing/2014/main" id="{75C6B218-7636-6535-093D-87C3DFE1B6CA}"/>
              </a:ext>
            </a:extLst>
          </p:cNvPr>
          <p:cNvSpPr txBox="1"/>
          <p:nvPr/>
        </p:nvSpPr>
        <p:spPr>
          <a:xfrm>
            <a:off x="1117102" y="3277434"/>
            <a:ext cx="2536790"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Advanced Hardware OTP</a:t>
            </a:r>
          </a:p>
        </p:txBody>
      </p:sp>
      <p:sp>
        <p:nvSpPr>
          <p:cNvPr id="44" name="TextBox 43">
            <a:extLst>
              <a:ext uri="{FF2B5EF4-FFF2-40B4-BE49-F238E27FC236}">
                <a16:creationId xmlns:a16="http://schemas.microsoft.com/office/drawing/2014/main" id="{7BA2DB21-2821-6C0A-7A40-422DCF6A71C9}"/>
              </a:ext>
            </a:extLst>
          </p:cNvPr>
          <p:cNvSpPr txBox="1"/>
          <p:nvPr/>
        </p:nvSpPr>
        <p:spPr>
          <a:xfrm>
            <a:off x="1117102" y="4428394"/>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PKI</a:t>
            </a:r>
          </a:p>
        </p:txBody>
      </p:sp>
      <p:sp>
        <p:nvSpPr>
          <p:cNvPr id="45" name="TextBox 44">
            <a:extLst>
              <a:ext uri="{FF2B5EF4-FFF2-40B4-BE49-F238E27FC236}">
                <a16:creationId xmlns:a16="http://schemas.microsoft.com/office/drawing/2014/main" id="{930A95CA-12FA-1E46-3CD9-D31687BA0A28}"/>
              </a:ext>
            </a:extLst>
          </p:cNvPr>
          <p:cNvSpPr txBox="1"/>
          <p:nvPr/>
        </p:nvSpPr>
        <p:spPr>
          <a:xfrm>
            <a:off x="1117102" y="3852914"/>
            <a:ext cx="2399649" cy="307777"/>
          </a:xfrm>
          <a:prstGeom prst="rect">
            <a:avLst/>
          </a:prstGeom>
          <a:noFill/>
        </p:spPr>
        <p:txBody>
          <a:bodyPr wrap="square" rtlCol="0">
            <a:spAutoFit/>
          </a:bodyPr>
          <a:lstStyle/>
          <a:p>
            <a:r>
              <a:rPr lang="en-US" sz="1400" dirty="0">
                <a:solidFill>
                  <a:schemeClr val="accent1">
                    <a:lumMod val="75000"/>
                  </a:schemeClr>
                </a:solidFill>
                <a:latin typeface="Montserrat" panose="00000500000000000000" pitchFamily="50" charset="0"/>
                <a:ea typeface="Verdana" panose="020B0604030504040204" pitchFamily="34" charset="0"/>
              </a:rPr>
              <a:t>UAF/</a:t>
            </a:r>
            <a:r>
              <a:rPr lang="en-US" sz="1400" dirty="0" err="1">
                <a:solidFill>
                  <a:schemeClr val="accent1">
                    <a:lumMod val="75000"/>
                  </a:schemeClr>
                </a:solidFill>
                <a:latin typeface="Montserrat" panose="00000500000000000000" pitchFamily="50" charset="0"/>
                <a:ea typeface="Verdana" panose="020B0604030504040204" pitchFamily="34" charset="0"/>
              </a:rPr>
              <a:t>U2F</a:t>
            </a:r>
            <a:endParaRPr lang="en-US" sz="1400" dirty="0">
              <a:solidFill>
                <a:schemeClr val="accent1">
                  <a:lumMod val="75000"/>
                </a:schemeClr>
              </a:solidFill>
              <a:latin typeface="Montserrat" panose="00000500000000000000" pitchFamily="50" charset="0"/>
              <a:ea typeface="Verdana" panose="020B0604030504040204" pitchFamily="34" charset="0"/>
            </a:endParaRPr>
          </a:p>
        </p:txBody>
      </p:sp>
      <p:pic>
        <p:nvPicPr>
          <p:cNvPr id="3" name="Graphic 2" descr="Badge Tick1 with solid fill">
            <a:extLst>
              <a:ext uri="{FF2B5EF4-FFF2-40B4-BE49-F238E27FC236}">
                <a16:creationId xmlns:a16="http://schemas.microsoft.com/office/drawing/2014/main" id="{153D1B2D-3B26-3B20-4D0D-6605A2EE0F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45908" y="3262047"/>
            <a:ext cx="244363" cy="244363"/>
          </a:xfrm>
          <a:prstGeom prst="rect">
            <a:avLst/>
          </a:prstGeom>
        </p:spPr>
      </p:pic>
      <p:pic>
        <p:nvPicPr>
          <p:cNvPr id="5" name="Graphic 4" descr="Badge Tick1 with solid fill">
            <a:extLst>
              <a:ext uri="{FF2B5EF4-FFF2-40B4-BE49-F238E27FC236}">
                <a16:creationId xmlns:a16="http://schemas.microsoft.com/office/drawing/2014/main" id="{69A2E9AE-411F-3D4A-4F96-8364A9EA20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45908" y="3856545"/>
            <a:ext cx="244363" cy="244363"/>
          </a:xfrm>
          <a:prstGeom prst="rect">
            <a:avLst/>
          </a:prstGeom>
        </p:spPr>
      </p:pic>
      <p:pic>
        <p:nvPicPr>
          <p:cNvPr id="10" name="Graphic 9" descr="Badge Tick1 with solid fill">
            <a:extLst>
              <a:ext uri="{FF2B5EF4-FFF2-40B4-BE49-F238E27FC236}">
                <a16:creationId xmlns:a16="http://schemas.microsoft.com/office/drawing/2014/main" id="{38AB88BF-5BBD-9AD7-3873-2891272DE9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45908" y="4451044"/>
            <a:ext cx="244363" cy="244363"/>
          </a:xfrm>
          <a:prstGeom prst="rect">
            <a:avLst/>
          </a:prstGeom>
        </p:spPr>
      </p:pic>
      <p:pic>
        <p:nvPicPr>
          <p:cNvPr id="2" name="Graphic 1" descr="Badge Tick1 with solid fill">
            <a:extLst>
              <a:ext uri="{FF2B5EF4-FFF2-40B4-BE49-F238E27FC236}">
                <a16:creationId xmlns:a16="http://schemas.microsoft.com/office/drawing/2014/main" id="{E9575D9A-3064-FD36-6786-CDC19E84B9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07184" y="3280835"/>
            <a:ext cx="244363" cy="244363"/>
          </a:xfrm>
          <a:prstGeom prst="rect">
            <a:avLst/>
          </a:prstGeom>
        </p:spPr>
      </p:pic>
      <p:pic>
        <p:nvPicPr>
          <p:cNvPr id="13" name="Graphic 12" descr="Badge Tick1 with solid fill">
            <a:extLst>
              <a:ext uri="{FF2B5EF4-FFF2-40B4-BE49-F238E27FC236}">
                <a16:creationId xmlns:a16="http://schemas.microsoft.com/office/drawing/2014/main" id="{FA9392A8-C697-7E62-2653-7A9CDCF7E9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07184" y="3875333"/>
            <a:ext cx="244363" cy="244363"/>
          </a:xfrm>
          <a:prstGeom prst="rect">
            <a:avLst/>
          </a:prstGeom>
        </p:spPr>
      </p:pic>
      <p:pic>
        <p:nvPicPr>
          <p:cNvPr id="24" name="Graphic 23" descr="Badge Tick1 with solid fill">
            <a:extLst>
              <a:ext uri="{FF2B5EF4-FFF2-40B4-BE49-F238E27FC236}">
                <a16:creationId xmlns:a16="http://schemas.microsoft.com/office/drawing/2014/main" id="{4C1DE349-2707-6C2C-350D-B11A6D69B2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07184" y="4469832"/>
            <a:ext cx="244363" cy="244363"/>
          </a:xfrm>
          <a:prstGeom prst="rect">
            <a:avLst/>
          </a:prstGeom>
        </p:spPr>
      </p:pic>
      <p:pic>
        <p:nvPicPr>
          <p:cNvPr id="26" name="Picture 5">
            <a:extLst>
              <a:ext uri="{FF2B5EF4-FFF2-40B4-BE49-F238E27FC236}">
                <a16:creationId xmlns:a16="http://schemas.microsoft.com/office/drawing/2014/main" id="{02E39CA1-E90F-C08B-8C98-D3FBE59D03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8417" y="3135041"/>
            <a:ext cx="1258888" cy="474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 name="Picture 2">
            <a:extLst>
              <a:ext uri="{FF2B5EF4-FFF2-40B4-BE49-F238E27FC236}">
                <a16:creationId xmlns:a16="http://schemas.microsoft.com/office/drawing/2014/main" id="{383BB140-6335-0179-BD30-736D354EA64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21797" y="3749555"/>
            <a:ext cx="1211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a:extLst>
              <a:ext uri="{FF2B5EF4-FFF2-40B4-BE49-F238E27FC236}">
                <a16:creationId xmlns:a16="http://schemas.microsoft.com/office/drawing/2014/main" id="{04AFC2AA-17AD-4601-42C8-C363E68EFA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6350" y="3758137"/>
            <a:ext cx="1063625" cy="401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1" name="Picture 10">
            <a:extLst>
              <a:ext uri="{FF2B5EF4-FFF2-40B4-BE49-F238E27FC236}">
                <a16:creationId xmlns:a16="http://schemas.microsoft.com/office/drawing/2014/main" id="{87D0D242-5AC8-0454-5653-8B5B47F423E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37477" y="4364902"/>
            <a:ext cx="955675" cy="358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 name="Picture 7">
            <a:extLst>
              <a:ext uri="{FF2B5EF4-FFF2-40B4-BE49-F238E27FC236}">
                <a16:creationId xmlns:a16="http://schemas.microsoft.com/office/drawing/2014/main" id="{CC8CC7EC-1126-5BF4-CFB7-6EA98720468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37477" y="4849499"/>
            <a:ext cx="889000" cy="334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6" name="Picture 29" descr="A picture containing object&#10;&#10;Description automatically generated">
            <a:extLst>
              <a:ext uri="{FF2B5EF4-FFF2-40B4-BE49-F238E27FC236}">
                <a16:creationId xmlns:a16="http://schemas.microsoft.com/office/drawing/2014/main" id="{9A81C651-B4ED-302C-F40F-45BA081A92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02030" y="4364902"/>
            <a:ext cx="10636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0" descr="A close up of a screen&#10;&#10;Description automatically generated">
            <a:extLst>
              <a:ext uri="{FF2B5EF4-FFF2-40B4-BE49-F238E27FC236}">
                <a16:creationId xmlns:a16="http://schemas.microsoft.com/office/drawing/2014/main" id="{01E01E65-1BFB-B91C-BD6B-B51D6303CF8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02030" y="4849499"/>
            <a:ext cx="9540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5">
            <a:extLst>
              <a:ext uri="{FF2B5EF4-FFF2-40B4-BE49-F238E27FC236}">
                <a16:creationId xmlns:a16="http://schemas.microsoft.com/office/drawing/2014/main" id="{561A458A-22BF-7A06-D512-1FA9EC0A5A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33316" y="3082458"/>
            <a:ext cx="1258888" cy="474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 name="Picture 2">
            <a:extLst>
              <a:ext uri="{FF2B5EF4-FFF2-40B4-BE49-F238E27FC236}">
                <a16:creationId xmlns:a16="http://schemas.microsoft.com/office/drawing/2014/main" id="{AE76834E-D177-A8BC-0072-DAB18962005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576696" y="3696972"/>
            <a:ext cx="1211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12">
            <a:extLst>
              <a:ext uri="{FF2B5EF4-FFF2-40B4-BE49-F238E27FC236}">
                <a16:creationId xmlns:a16="http://schemas.microsoft.com/office/drawing/2014/main" id="{4C61C00F-03A8-5606-1E18-8149D32100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41249" y="3705554"/>
            <a:ext cx="1063625" cy="401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3" name="Picture 10">
            <a:extLst>
              <a:ext uri="{FF2B5EF4-FFF2-40B4-BE49-F238E27FC236}">
                <a16:creationId xmlns:a16="http://schemas.microsoft.com/office/drawing/2014/main" id="{AFF47E1C-E582-EC37-671F-F84902B122A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92376" y="4312319"/>
            <a:ext cx="955675" cy="358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6" name="Picture 7">
            <a:extLst>
              <a:ext uri="{FF2B5EF4-FFF2-40B4-BE49-F238E27FC236}">
                <a16:creationId xmlns:a16="http://schemas.microsoft.com/office/drawing/2014/main" id="{935C8E0A-6345-2620-827B-BDCA7A672CC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592376" y="4796916"/>
            <a:ext cx="889000" cy="334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7" name="Picture 29" descr="A picture containing object&#10;&#10;Description automatically generated">
            <a:extLst>
              <a:ext uri="{FF2B5EF4-FFF2-40B4-BE49-F238E27FC236}">
                <a16:creationId xmlns:a16="http://schemas.microsoft.com/office/drawing/2014/main" id="{A4D0D0D6-BEF9-CF77-DE24-4C8A3D7698C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56929" y="4312319"/>
            <a:ext cx="10636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30" descr="A close up of a screen&#10;&#10;Description automatically generated">
            <a:extLst>
              <a:ext uri="{FF2B5EF4-FFF2-40B4-BE49-F238E27FC236}">
                <a16:creationId xmlns:a16="http://schemas.microsoft.com/office/drawing/2014/main" id="{CFAEC90A-63F7-4F14-9270-389A3AA0D3A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256929" y="4796916"/>
            <a:ext cx="9540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2" name="Group 51">
            <a:extLst>
              <a:ext uri="{FF2B5EF4-FFF2-40B4-BE49-F238E27FC236}">
                <a16:creationId xmlns:a16="http://schemas.microsoft.com/office/drawing/2014/main" id="{0EEF2CDB-F55E-097D-6A77-7DBE4A55B88A}"/>
              </a:ext>
            </a:extLst>
          </p:cNvPr>
          <p:cNvGrpSpPr/>
          <p:nvPr/>
        </p:nvGrpSpPr>
        <p:grpSpPr>
          <a:xfrm>
            <a:off x="4351547" y="1662831"/>
            <a:ext cx="1565270" cy="307777"/>
            <a:chOff x="3813123" y="1037862"/>
            <a:chExt cx="1565270" cy="307777"/>
          </a:xfrm>
        </p:grpSpPr>
        <p:sp>
          <p:nvSpPr>
            <p:cNvPr id="53" name="TextBox 52">
              <a:extLst>
                <a:ext uri="{FF2B5EF4-FFF2-40B4-BE49-F238E27FC236}">
                  <a16:creationId xmlns:a16="http://schemas.microsoft.com/office/drawing/2014/main" id="{8D937778-7C59-3170-4E2D-965FECC9096A}"/>
                </a:ext>
              </a:extLst>
            </p:cNvPr>
            <p:cNvSpPr txBox="1"/>
            <p:nvPr/>
          </p:nvSpPr>
          <p:spPr>
            <a:xfrm>
              <a:off x="4112193" y="1037862"/>
              <a:ext cx="1266200" cy="307777"/>
            </a:xfrm>
            <a:prstGeom prst="rect">
              <a:avLst/>
            </a:prstGeom>
            <a:noFill/>
          </p:spPr>
          <p:txBody>
            <a:bodyPr wrap="square" rtlCol="0">
              <a:spAutoFit/>
            </a:bodyPr>
            <a:lstStyle/>
            <a:p>
              <a:r>
                <a:rPr lang="en-US" sz="1400" dirty="0">
                  <a:solidFill>
                    <a:srgbClr val="FF0000"/>
                  </a:solidFill>
                  <a:latin typeface="Montserrat" panose="00000500000000000000" pitchFamily="50" charset="0"/>
                  <a:ea typeface="Verdana" panose="020B0604030504040204" pitchFamily="34" charset="0"/>
                </a:rPr>
                <a:t>Supported</a:t>
              </a:r>
            </a:p>
          </p:txBody>
        </p:sp>
        <p:pic>
          <p:nvPicPr>
            <p:cNvPr id="54" name="Graphic 53" descr="Badge Tick1 with solid fill">
              <a:extLst>
                <a:ext uri="{FF2B5EF4-FFF2-40B4-BE49-F238E27FC236}">
                  <a16:creationId xmlns:a16="http://schemas.microsoft.com/office/drawing/2014/main" id="{541044AA-9085-D42C-38EE-A90741C365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13123" y="1063176"/>
              <a:ext cx="244363" cy="244363"/>
            </a:xfrm>
            <a:prstGeom prst="rect">
              <a:avLst/>
            </a:prstGeom>
          </p:spPr>
        </p:pic>
      </p:grpSp>
      <p:grpSp>
        <p:nvGrpSpPr>
          <p:cNvPr id="55" name="Group 54">
            <a:extLst>
              <a:ext uri="{FF2B5EF4-FFF2-40B4-BE49-F238E27FC236}">
                <a16:creationId xmlns:a16="http://schemas.microsoft.com/office/drawing/2014/main" id="{342FC971-B8BD-21C8-F2F8-EC07F3E36714}"/>
              </a:ext>
            </a:extLst>
          </p:cNvPr>
          <p:cNvGrpSpPr/>
          <p:nvPr/>
        </p:nvGrpSpPr>
        <p:grpSpPr>
          <a:xfrm>
            <a:off x="6514746" y="1662831"/>
            <a:ext cx="1927045" cy="307777"/>
            <a:chOff x="6120324" y="1025893"/>
            <a:chExt cx="1927045" cy="307777"/>
          </a:xfrm>
        </p:grpSpPr>
        <p:sp>
          <p:nvSpPr>
            <p:cNvPr id="56" name="TextBox 55">
              <a:extLst>
                <a:ext uri="{FF2B5EF4-FFF2-40B4-BE49-F238E27FC236}">
                  <a16:creationId xmlns:a16="http://schemas.microsoft.com/office/drawing/2014/main" id="{73779418-6340-D9A0-1467-423F09933991}"/>
                </a:ext>
              </a:extLst>
            </p:cNvPr>
            <p:cNvSpPr txBox="1"/>
            <p:nvPr/>
          </p:nvSpPr>
          <p:spPr>
            <a:xfrm>
              <a:off x="6422232" y="1025893"/>
              <a:ext cx="1625137" cy="307777"/>
            </a:xfrm>
            <a:prstGeom prst="rect">
              <a:avLst/>
            </a:prstGeom>
            <a:noFill/>
          </p:spPr>
          <p:txBody>
            <a:bodyPr wrap="square" rtlCol="0">
              <a:spAutoFit/>
            </a:bodyPr>
            <a:lstStyle/>
            <a:p>
              <a:r>
                <a:rPr lang="en-US" sz="1400" dirty="0">
                  <a:solidFill>
                    <a:srgbClr val="FF0000"/>
                  </a:solidFill>
                  <a:latin typeface="Montserrat" panose="00000500000000000000" pitchFamily="50" charset="0"/>
                  <a:ea typeface="Verdana" panose="020B0604030504040204" pitchFamily="34" charset="0"/>
                </a:rPr>
                <a:t>Unsupported</a:t>
              </a:r>
            </a:p>
          </p:txBody>
        </p:sp>
        <p:pic>
          <p:nvPicPr>
            <p:cNvPr id="57" name="Graphic 56" descr="Badge Cross with solid fill">
              <a:extLst>
                <a:ext uri="{FF2B5EF4-FFF2-40B4-BE49-F238E27FC236}">
                  <a16:creationId xmlns:a16="http://schemas.microsoft.com/office/drawing/2014/main" id="{14DA7620-5101-3881-2BFE-BFF1828539C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120324" y="1060732"/>
              <a:ext cx="244363" cy="244363"/>
            </a:xfrm>
            <a:prstGeom prst="rect">
              <a:avLst/>
            </a:prstGeom>
          </p:spPr>
        </p:pic>
      </p:grpSp>
      <p:sp>
        <p:nvSpPr>
          <p:cNvPr id="60" name="Title 1">
            <a:extLst>
              <a:ext uri="{FF2B5EF4-FFF2-40B4-BE49-F238E27FC236}">
                <a16:creationId xmlns:a16="http://schemas.microsoft.com/office/drawing/2014/main" id="{2C4341CC-016B-752E-6271-A94DA0FBF2DD}"/>
              </a:ext>
            </a:extLst>
          </p:cNvPr>
          <p:cNvSpPr txBox="1">
            <a:spLocks/>
          </p:cNvSpPr>
          <p:nvPr/>
        </p:nvSpPr>
        <p:spPr>
          <a:xfrm>
            <a:off x="1117101" y="876462"/>
            <a:ext cx="6360023" cy="48930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ontserrat" panose="00000500000000000000" pitchFamily="50" charset="0"/>
                <a:ea typeface="+mj-ea"/>
                <a:cs typeface="+mj-cs"/>
              </a:defRPr>
            </a:lvl1pPr>
          </a:lstStyle>
          <a:p>
            <a:r>
              <a:rPr lang="en-US" sz="3000" dirty="0">
                <a:solidFill>
                  <a:schemeClr val="accent1">
                    <a:lumMod val="75000"/>
                  </a:schemeClr>
                </a:solidFill>
              </a:rPr>
              <a:t>Pursuant to Decision 2345</a:t>
            </a:r>
          </a:p>
        </p:txBody>
      </p:sp>
    </p:spTree>
    <p:extLst>
      <p:ext uri="{BB962C8B-B14F-4D97-AF65-F5344CB8AC3E}">
        <p14:creationId xmlns:p14="http://schemas.microsoft.com/office/powerpoint/2010/main" val="2028010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1167494" y="2093720"/>
            <a:ext cx="6245912" cy="1353280"/>
          </a:xfrm>
        </p:spPr>
        <p:txBody>
          <a:bodyPr/>
          <a:lstStyle/>
          <a:p>
            <a:r>
              <a:rPr lang="en-US" dirty="0">
                <a:latin typeface="Montserrat" panose="00000500000000000000" pitchFamily="50" charset="0"/>
              </a:rPr>
              <a:t>SYSTEM TOPOLOGY</a:t>
            </a:r>
          </a:p>
        </p:txBody>
      </p:sp>
      <p:sp>
        <p:nvSpPr>
          <p:cNvPr id="3" name="Oval 2">
            <a:extLst>
              <a:ext uri="{FF2B5EF4-FFF2-40B4-BE49-F238E27FC236}">
                <a16:creationId xmlns:a16="http://schemas.microsoft.com/office/drawing/2014/main" id="{28985521-955E-5D14-9F88-9CE50EBBF6F5}"/>
              </a:ext>
            </a:extLst>
          </p:cNvPr>
          <p:cNvSpPr/>
          <p:nvPr/>
        </p:nvSpPr>
        <p:spPr>
          <a:xfrm>
            <a:off x="10682244" y="3159807"/>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7584A693-A5EB-50E4-7141-84207469AA7F}"/>
              </a:ext>
            </a:extLst>
          </p:cNvPr>
          <p:cNvCxnSpPr>
            <a:cxnSpLocks/>
          </p:cNvCxnSpPr>
          <p:nvPr/>
        </p:nvCxnSpPr>
        <p:spPr>
          <a:xfrm>
            <a:off x="957129" y="3520867"/>
            <a:ext cx="5734227"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45B513D3-EC0C-DA38-27DB-0BA6A0A3D727}"/>
              </a:ext>
            </a:extLst>
          </p:cNvPr>
          <p:cNvGrpSpPr/>
          <p:nvPr/>
        </p:nvGrpSpPr>
        <p:grpSpPr>
          <a:xfrm>
            <a:off x="1038905" y="4400516"/>
            <a:ext cx="4685620" cy="496953"/>
            <a:chOff x="1038906" y="4295442"/>
            <a:chExt cx="4685620" cy="496953"/>
          </a:xfrm>
        </p:grpSpPr>
        <p:sp>
          <p:nvSpPr>
            <p:cNvPr id="26" name="Text Placeholder 3">
              <a:extLst>
                <a:ext uri="{FF2B5EF4-FFF2-40B4-BE49-F238E27FC236}">
                  <a16:creationId xmlns:a16="http://schemas.microsoft.com/office/drawing/2014/main" id="{C76AAF93-2183-F9CC-4B85-179C703DDE22}"/>
                </a:ext>
              </a:extLst>
            </p:cNvPr>
            <p:cNvSpPr txBox="1">
              <a:spLocks/>
            </p:cNvSpPr>
            <p:nvPr/>
          </p:nvSpPr>
          <p:spPr>
            <a:xfrm>
              <a:off x="1395280" y="4295442"/>
              <a:ext cx="4329246" cy="49695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500" dirty="0">
                  <a:solidFill>
                    <a:srgbClr val="FFCC00"/>
                  </a:solidFill>
                  <a:latin typeface="Montserrat" panose="00000500000000000000" pitchFamily="50" charset="0"/>
                </a:rPr>
                <a:t>Trusted Hub API</a:t>
              </a:r>
            </a:p>
            <a:p>
              <a:endParaRPr lang="en-US" b="1" dirty="0">
                <a:solidFill>
                  <a:srgbClr val="FFCC00"/>
                </a:solidFill>
                <a:latin typeface="Montserrat" panose="00000500000000000000" pitchFamily="50" charset="0"/>
              </a:endParaRPr>
            </a:p>
          </p:txBody>
        </p:sp>
        <p:pic>
          <p:nvPicPr>
            <p:cNvPr id="32" name="Graphic 31" descr="Badge New with solid fill">
              <a:extLst>
                <a:ext uri="{FF2B5EF4-FFF2-40B4-BE49-F238E27FC236}">
                  <a16:creationId xmlns:a16="http://schemas.microsoft.com/office/drawing/2014/main" id="{2758AFEB-8A5D-CC1A-0C67-B52728F497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8906" y="4370530"/>
              <a:ext cx="257175" cy="257175"/>
            </a:xfrm>
            <a:prstGeom prst="rect">
              <a:avLst/>
            </a:prstGeom>
          </p:spPr>
        </p:pic>
      </p:grpSp>
      <p:grpSp>
        <p:nvGrpSpPr>
          <p:cNvPr id="9" name="Group 8">
            <a:extLst>
              <a:ext uri="{FF2B5EF4-FFF2-40B4-BE49-F238E27FC236}">
                <a16:creationId xmlns:a16="http://schemas.microsoft.com/office/drawing/2014/main" id="{4C6D0DC7-530A-C08A-6B9F-1A5AC055E4F4}"/>
              </a:ext>
            </a:extLst>
          </p:cNvPr>
          <p:cNvGrpSpPr/>
          <p:nvPr/>
        </p:nvGrpSpPr>
        <p:grpSpPr>
          <a:xfrm>
            <a:off x="1038905" y="3888691"/>
            <a:ext cx="4685620" cy="496953"/>
            <a:chOff x="1038906" y="4295442"/>
            <a:chExt cx="4685620" cy="496953"/>
          </a:xfrm>
        </p:grpSpPr>
        <p:sp>
          <p:nvSpPr>
            <p:cNvPr id="10" name="Text Placeholder 3">
              <a:extLst>
                <a:ext uri="{FF2B5EF4-FFF2-40B4-BE49-F238E27FC236}">
                  <a16:creationId xmlns:a16="http://schemas.microsoft.com/office/drawing/2014/main" id="{1C989FB3-2972-4CDF-52DD-A5EB616E8F80}"/>
                </a:ext>
              </a:extLst>
            </p:cNvPr>
            <p:cNvSpPr txBox="1">
              <a:spLocks/>
            </p:cNvSpPr>
            <p:nvPr/>
          </p:nvSpPr>
          <p:spPr>
            <a:xfrm>
              <a:off x="1395280" y="4295442"/>
              <a:ext cx="4329246" cy="49695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500" dirty="0">
                  <a:solidFill>
                    <a:srgbClr val="FFCC00"/>
                  </a:solidFill>
                  <a:latin typeface="Montserrat" panose="00000500000000000000" pitchFamily="50" charset="0"/>
                </a:rPr>
                <a:t>Trusted Hub Topology</a:t>
              </a:r>
            </a:p>
            <a:p>
              <a:endParaRPr lang="en-US" b="1" dirty="0">
                <a:solidFill>
                  <a:srgbClr val="FFCC00"/>
                </a:solidFill>
                <a:latin typeface="Montserrat" panose="00000500000000000000" pitchFamily="50" charset="0"/>
              </a:endParaRPr>
            </a:p>
          </p:txBody>
        </p:sp>
        <p:pic>
          <p:nvPicPr>
            <p:cNvPr id="11" name="Graphic 10" descr="Badge New with solid fill">
              <a:extLst>
                <a:ext uri="{FF2B5EF4-FFF2-40B4-BE49-F238E27FC236}">
                  <a16:creationId xmlns:a16="http://schemas.microsoft.com/office/drawing/2014/main" id="{2EC610EF-EF28-92ED-2975-43CBD6FF35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8906" y="4370530"/>
              <a:ext cx="257175" cy="257175"/>
            </a:xfrm>
            <a:prstGeom prst="rect">
              <a:avLst/>
            </a:prstGeom>
          </p:spPr>
        </p:pic>
      </p:grpSp>
    </p:spTree>
    <p:extLst>
      <p:ext uri="{BB962C8B-B14F-4D97-AF65-F5344CB8AC3E}">
        <p14:creationId xmlns:p14="http://schemas.microsoft.com/office/powerpoint/2010/main" val="3446797337"/>
      </p:ext>
    </p:extLst>
  </p:cSld>
  <p:clrMapOvr>
    <a:masterClrMapping/>
  </p:clrMapOvr>
  <mc:AlternateContent xmlns:mc="http://schemas.openxmlformats.org/markup-compatibility/2006" xmlns:p14="http://schemas.microsoft.com/office/powerpoint/2010/main">
    <mc:Choice Requires="p14">
      <p:transition spd="slow" p14:dur="1250">
        <p:push dir="r"/>
      </p:transition>
    </mc:Choice>
    <mc:Fallback xmlns="">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6" dur="15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FC93E64-23A0-5B2E-6713-EBE3328B402E}"/>
              </a:ext>
            </a:extLst>
          </p:cNvPr>
          <p:cNvSpPr>
            <a:spLocks noGrp="1"/>
          </p:cNvSpPr>
          <p:nvPr>
            <p:ph type="pic" sz="quarter" idx="28"/>
          </p:nvPr>
        </p:nvSpPr>
        <p:spPr/>
        <p:txBody>
          <a:bodyPr/>
          <a:lstStyle/>
          <a:p>
            <a:endParaRPr lang="en-US"/>
          </a:p>
        </p:txBody>
      </p:sp>
      <p:grpSp>
        <p:nvGrpSpPr>
          <p:cNvPr id="10" name="Group 9">
            <a:extLst>
              <a:ext uri="{FF2B5EF4-FFF2-40B4-BE49-F238E27FC236}">
                <a16:creationId xmlns:a16="http://schemas.microsoft.com/office/drawing/2014/main" id="{C12430A1-8BA6-C8CA-719B-A48D877C5F23}"/>
              </a:ext>
            </a:extLst>
          </p:cNvPr>
          <p:cNvGrpSpPr/>
          <p:nvPr/>
        </p:nvGrpSpPr>
        <p:grpSpPr>
          <a:xfrm>
            <a:off x="688465" y="322999"/>
            <a:ext cx="5729427" cy="553998"/>
            <a:chOff x="180369" y="4780024"/>
            <a:chExt cx="5729427" cy="553998"/>
          </a:xfrm>
        </p:grpSpPr>
        <p:sp>
          <p:nvSpPr>
            <p:cNvPr id="11" name="Hexagon 10">
              <a:extLst>
                <a:ext uri="{FF2B5EF4-FFF2-40B4-BE49-F238E27FC236}">
                  <a16:creationId xmlns:a16="http://schemas.microsoft.com/office/drawing/2014/main" id="{CE34220D-CAAC-79BD-ABE4-C581683F0D91}"/>
                </a:ext>
              </a:extLst>
            </p:cNvPr>
            <p:cNvSpPr/>
            <p:nvPr/>
          </p:nvSpPr>
          <p:spPr>
            <a:xfrm>
              <a:off x="180369" y="4887283"/>
              <a:ext cx="465217" cy="401049"/>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12" name="TextBox 11">
              <a:extLst>
                <a:ext uri="{FF2B5EF4-FFF2-40B4-BE49-F238E27FC236}">
                  <a16:creationId xmlns:a16="http://schemas.microsoft.com/office/drawing/2014/main" id="{19544B39-81B1-EBF0-AC69-08BFE9384953}"/>
                </a:ext>
              </a:extLst>
            </p:cNvPr>
            <p:cNvSpPr txBox="1"/>
            <p:nvPr/>
          </p:nvSpPr>
          <p:spPr>
            <a:xfrm>
              <a:off x="738934" y="4780024"/>
              <a:ext cx="5170862" cy="553998"/>
            </a:xfrm>
            <a:prstGeom prst="rect">
              <a:avLst/>
            </a:prstGeom>
            <a:noFill/>
          </p:spPr>
          <p:txBody>
            <a:bodyPr wrap="square" rtlCol="0">
              <a:spAutoFit/>
            </a:bodyPr>
            <a:lstStyle/>
            <a:p>
              <a:r>
                <a:rPr lang="en-US" sz="3000" b="1" dirty="0">
                  <a:solidFill>
                    <a:srgbClr val="0068FF"/>
                  </a:solidFill>
                  <a:latin typeface="Montserrat" panose="00000500000000000000" pitchFamily="50" charset="0"/>
                  <a:ea typeface="Roboto" panose="02000000000000000000" pitchFamily="2" charset="0"/>
                  <a:cs typeface="Roboto" panose="02000000000000000000" pitchFamily="2" charset="0"/>
                </a:rPr>
                <a:t>Trusted Hub Topology</a:t>
              </a:r>
            </a:p>
          </p:txBody>
        </p:sp>
        <p:pic>
          <p:nvPicPr>
            <p:cNvPr id="13" name="Graphic 12" descr="Completed outline">
              <a:extLst>
                <a:ext uri="{FF2B5EF4-FFF2-40B4-BE49-F238E27FC236}">
                  <a16:creationId xmlns:a16="http://schemas.microsoft.com/office/drawing/2014/main" id="{B09ECC06-FEE8-8BB8-F684-CF1792563B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1120" y="4864435"/>
              <a:ext cx="401049" cy="401049"/>
            </a:xfrm>
            <a:prstGeom prst="rect">
              <a:avLst/>
            </a:prstGeom>
          </p:spPr>
        </p:pic>
      </p:grpSp>
      <p:grpSp>
        <p:nvGrpSpPr>
          <p:cNvPr id="86" name="Group 85">
            <a:extLst>
              <a:ext uri="{FF2B5EF4-FFF2-40B4-BE49-F238E27FC236}">
                <a16:creationId xmlns:a16="http://schemas.microsoft.com/office/drawing/2014/main" id="{FD0343DE-CF47-EC87-5F4A-FA1408618B9A}"/>
              </a:ext>
            </a:extLst>
          </p:cNvPr>
          <p:cNvGrpSpPr/>
          <p:nvPr/>
        </p:nvGrpSpPr>
        <p:grpSpPr>
          <a:xfrm>
            <a:off x="1247029" y="1257156"/>
            <a:ext cx="10363856" cy="5062463"/>
            <a:chOff x="1247029" y="1257156"/>
            <a:chExt cx="10363856" cy="5062463"/>
          </a:xfrm>
        </p:grpSpPr>
        <p:cxnSp>
          <p:nvCxnSpPr>
            <p:cNvPr id="84" name="Straight Connector 83">
              <a:extLst>
                <a:ext uri="{FF2B5EF4-FFF2-40B4-BE49-F238E27FC236}">
                  <a16:creationId xmlns:a16="http://schemas.microsoft.com/office/drawing/2014/main" id="{B26FA163-2A04-2777-CB2C-9B450E8CC819}"/>
                </a:ext>
              </a:extLst>
            </p:cNvPr>
            <p:cNvCxnSpPr>
              <a:cxnSpLocks/>
              <a:endCxn id="56" idx="1"/>
            </p:cNvCxnSpPr>
            <p:nvPr/>
          </p:nvCxnSpPr>
          <p:spPr>
            <a:xfrm flipV="1">
              <a:off x="5222901" y="2723077"/>
              <a:ext cx="151118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F4C7CFEB-FBC1-4BBE-1F79-EF1F4A3227D5}"/>
                </a:ext>
              </a:extLst>
            </p:cNvPr>
            <p:cNvGrpSpPr/>
            <p:nvPr/>
          </p:nvGrpSpPr>
          <p:grpSpPr>
            <a:xfrm>
              <a:off x="6734084" y="4303199"/>
              <a:ext cx="1760435" cy="649480"/>
              <a:chOff x="6734085" y="3411196"/>
              <a:chExt cx="1760435" cy="649480"/>
            </a:xfrm>
          </p:grpSpPr>
          <p:sp>
            <p:nvSpPr>
              <p:cNvPr id="15" name="Rectangle: Rounded Corners 14">
                <a:extLst>
                  <a:ext uri="{FF2B5EF4-FFF2-40B4-BE49-F238E27FC236}">
                    <a16:creationId xmlns:a16="http://schemas.microsoft.com/office/drawing/2014/main" id="{4DD4507A-8FE8-5C6C-A21A-79A0DACC570E}"/>
                  </a:ext>
                </a:extLst>
              </p:cNvPr>
              <p:cNvSpPr/>
              <p:nvPr/>
            </p:nvSpPr>
            <p:spPr>
              <a:xfrm>
                <a:off x="6734086" y="3411196"/>
                <a:ext cx="1760434" cy="649480"/>
              </a:xfrm>
              <a:prstGeom prst="roundRect">
                <a:avLst/>
              </a:prstGeom>
              <a:solidFill>
                <a:srgbClr val="004E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DA782D6-3D0E-4340-3C20-3EA7B6145FB7}"/>
                  </a:ext>
                </a:extLst>
              </p:cNvPr>
              <p:cNvSpPr txBox="1"/>
              <p:nvPr/>
            </p:nvSpPr>
            <p:spPr>
              <a:xfrm>
                <a:off x="6734085" y="3470949"/>
                <a:ext cx="1760433" cy="523220"/>
              </a:xfrm>
              <a:prstGeom prst="rect">
                <a:avLst/>
              </a:prstGeom>
              <a:solidFill>
                <a:srgbClr val="004EBF"/>
              </a:solidFill>
            </p:spPr>
            <p:txBody>
              <a:bodyPr wrap="square" rtlCol="0">
                <a:spAutoFit/>
              </a:bodyPr>
              <a:lstStyle/>
              <a:p>
                <a:pPr algn="ctr"/>
                <a:r>
                  <a:rPr lang="en-US" sz="1400" b="1" dirty="0">
                    <a:solidFill>
                      <a:schemeClr val="bg1"/>
                    </a:solidFill>
                    <a:latin typeface="Montserrat" panose="00000500000000000000" pitchFamily="50" charset="0"/>
                  </a:rPr>
                  <a:t>Trusted Hub Application</a:t>
                </a:r>
              </a:p>
            </p:txBody>
          </p:sp>
        </p:grpSp>
        <p:grpSp>
          <p:nvGrpSpPr>
            <p:cNvPr id="38" name="Group 37">
              <a:extLst>
                <a:ext uri="{FF2B5EF4-FFF2-40B4-BE49-F238E27FC236}">
                  <a16:creationId xmlns:a16="http://schemas.microsoft.com/office/drawing/2014/main" id="{31CFCC4F-7816-44CB-EE68-D6779C3AC4DC}"/>
                </a:ext>
              </a:extLst>
            </p:cNvPr>
            <p:cNvGrpSpPr/>
            <p:nvPr/>
          </p:nvGrpSpPr>
          <p:grpSpPr>
            <a:xfrm>
              <a:off x="9850451" y="4303199"/>
              <a:ext cx="1760434" cy="649480"/>
              <a:chOff x="9790632" y="3411196"/>
              <a:chExt cx="1760434" cy="649480"/>
            </a:xfrm>
          </p:grpSpPr>
          <p:sp>
            <p:nvSpPr>
              <p:cNvPr id="17" name="Rectangle: Rounded Corners 16">
                <a:extLst>
                  <a:ext uri="{FF2B5EF4-FFF2-40B4-BE49-F238E27FC236}">
                    <a16:creationId xmlns:a16="http://schemas.microsoft.com/office/drawing/2014/main" id="{EE401FE5-C00E-C9C7-473D-2E82F7BDEEAB}"/>
                  </a:ext>
                </a:extLst>
              </p:cNvPr>
              <p:cNvSpPr/>
              <p:nvPr/>
            </p:nvSpPr>
            <p:spPr>
              <a:xfrm>
                <a:off x="9790632" y="3411196"/>
                <a:ext cx="1760434" cy="649480"/>
              </a:xfrm>
              <a:prstGeom prst="roundRect">
                <a:avLst/>
              </a:prstGeom>
              <a:solidFill>
                <a:srgbClr val="004E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CC4EB68-00E2-D103-6BD8-5CAA38788E7B}"/>
                  </a:ext>
                </a:extLst>
              </p:cNvPr>
              <p:cNvSpPr txBox="1"/>
              <p:nvPr/>
            </p:nvSpPr>
            <p:spPr>
              <a:xfrm>
                <a:off x="9790633" y="3578670"/>
                <a:ext cx="1760433" cy="307777"/>
              </a:xfrm>
              <a:prstGeom prst="rect">
                <a:avLst/>
              </a:prstGeom>
              <a:noFill/>
            </p:spPr>
            <p:txBody>
              <a:bodyPr wrap="square" rtlCol="0">
                <a:spAutoFit/>
              </a:bodyPr>
              <a:lstStyle/>
              <a:p>
                <a:pPr algn="ctr"/>
                <a:r>
                  <a:rPr lang="en-US" sz="1400" b="1" dirty="0">
                    <a:solidFill>
                      <a:schemeClr val="bg1"/>
                    </a:solidFill>
                    <a:latin typeface="Montserrat" panose="00000500000000000000" pitchFamily="50" charset="0"/>
                  </a:rPr>
                  <a:t>Database</a:t>
                </a:r>
              </a:p>
            </p:txBody>
          </p:sp>
        </p:grpSp>
        <p:grpSp>
          <p:nvGrpSpPr>
            <p:cNvPr id="35" name="Group 34">
              <a:extLst>
                <a:ext uri="{FF2B5EF4-FFF2-40B4-BE49-F238E27FC236}">
                  <a16:creationId xmlns:a16="http://schemas.microsoft.com/office/drawing/2014/main" id="{D0ACAD7F-8956-CAF5-D8B8-DA3475AFBC37}"/>
                </a:ext>
              </a:extLst>
            </p:cNvPr>
            <p:cNvGrpSpPr/>
            <p:nvPr/>
          </p:nvGrpSpPr>
          <p:grpSpPr>
            <a:xfrm>
              <a:off x="6734084" y="5670139"/>
              <a:ext cx="1760434" cy="649480"/>
              <a:chOff x="6734084" y="4670276"/>
              <a:chExt cx="1760434" cy="649480"/>
            </a:xfrm>
          </p:grpSpPr>
          <p:sp>
            <p:nvSpPr>
              <p:cNvPr id="16" name="Rectangle: Rounded Corners 15">
                <a:extLst>
                  <a:ext uri="{FF2B5EF4-FFF2-40B4-BE49-F238E27FC236}">
                    <a16:creationId xmlns:a16="http://schemas.microsoft.com/office/drawing/2014/main" id="{BB52FC18-4C52-7D41-F087-B8DDC570409F}"/>
                  </a:ext>
                </a:extLst>
              </p:cNvPr>
              <p:cNvSpPr/>
              <p:nvPr/>
            </p:nvSpPr>
            <p:spPr>
              <a:xfrm>
                <a:off x="6734084" y="4670276"/>
                <a:ext cx="1760434" cy="649480"/>
              </a:xfrm>
              <a:prstGeom prst="roundRect">
                <a:avLst/>
              </a:prstGeom>
              <a:solidFill>
                <a:srgbClr val="004E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C0348DD-0602-3E2B-E7A2-AB6DA4636EDF}"/>
                  </a:ext>
                </a:extLst>
              </p:cNvPr>
              <p:cNvSpPr txBox="1"/>
              <p:nvPr/>
            </p:nvSpPr>
            <p:spPr>
              <a:xfrm>
                <a:off x="6734085" y="4841128"/>
                <a:ext cx="1760433" cy="307777"/>
              </a:xfrm>
              <a:prstGeom prst="rect">
                <a:avLst/>
              </a:prstGeom>
              <a:noFill/>
            </p:spPr>
            <p:txBody>
              <a:bodyPr wrap="square" rtlCol="0">
                <a:spAutoFit/>
              </a:bodyPr>
              <a:lstStyle/>
              <a:p>
                <a:pPr algn="ctr"/>
                <a:r>
                  <a:rPr lang="en-US" sz="1400" b="1" dirty="0" err="1">
                    <a:solidFill>
                      <a:schemeClr val="bg1"/>
                    </a:solidFill>
                    <a:latin typeface="Montserrat" panose="00000500000000000000" pitchFamily="50" charset="0"/>
                  </a:rPr>
                  <a:t>HSM</a:t>
                </a:r>
                <a:endParaRPr lang="en-US" sz="1400" b="1" dirty="0">
                  <a:solidFill>
                    <a:schemeClr val="bg1"/>
                  </a:solidFill>
                  <a:latin typeface="Montserrat" panose="00000500000000000000" pitchFamily="50" charset="0"/>
                </a:endParaRPr>
              </a:p>
            </p:txBody>
          </p:sp>
        </p:grpSp>
        <p:grpSp>
          <p:nvGrpSpPr>
            <p:cNvPr id="30" name="Group 29">
              <a:extLst>
                <a:ext uri="{FF2B5EF4-FFF2-40B4-BE49-F238E27FC236}">
                  <a16:creationId xmlns:a16="http://schemas.microsoft.com/office/drawing/2014/main" id="{A2BB641E-D6CB-D89F-0094-B9272741A8FA}"/>
                </a:ext>
              </a:extLst>
            </p:cNvPr>
            <p:cNvGrpSpPr/>
            <p:nvPr/>
          </p:nvGrpSpPr>
          <p:grpSpPr>
            <a:xfrm>
              <a:off x="1247029" y="4037327"/>
              <a:ext cx="2615669" cy="1229215"/>
              <a:chOff x="1247029" y="3411195"/>
              <a:chExt cx="2615669" cy="1229215"/>
            </a:xfrm>
          </p:grpSpPr>
          <p:sp>
            <p:nvSpPr>
              <p:cNvPr id="14" name="Rectangle: Rounded Corners 13">
                <a:extLst>
                  <a:ext uri="{FF2B5EF4-FFF2-40B4-BE49-F238E27FC236}">
                    <a16:creationId xmlns:a16="http://schemas.microsoft.com/office/drawing/2014/main" id="{725F2A1E-AC84-BB90-6CF6-F8CBF7CDD948}"/>
                  </a:ext>
                </a:extLst>
              </p:cNvPr>
              <p:cNvSpPr/>
              <p:nvPr/>
            </p:nvSpPr>
            <p:spPr>
              <a:xfrm>
                <a:off x="1247029" y="3411195"/>
                <a:ext cx="2615669" cy="1229215"/>
              </a:xfrm>
              <a:prstGeom prst="roundRect">
                <a:avLst/>
              </a:prstGeom>
              <a:solidFill>
                <a:srgbClr val="004E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BA262AD-D20B-6989-C5AC-18DDD90422C2}"/>
                  </a:ext>
                </a:extLst>
              </p:cNvPr>
              <p:cNvSpPr txBox="1"/>
              <p:nvPr/>
            </p:nvSpPr>
            <p:spPr>
              <a:xfrm>
                <a:off x="1363958" y="3543521"/>
                <a:ext cx="2361981" cy="307777"/>
              </a:xfrm>
              <a:prstGeom prst="rect">
                <a:avLst/>
              </a:prstGeom>
              <a:noFill/>
            </p:spPr>
            <p:txBody>
              <a:bodyPr wrap="square" rtlCol="0">
                <a:spAutoFit/>
              </a:bodyPr>
              <a:lstStyle/>
              <a:p>
                <a:r>
                  <a:rPr lang="en-US" sz="1400" b="1" dirty="0">
                    <a:solidFill>
                      <a:schemeClr val="bg1"/>
                    </a:solidFill>
                    <a:latin typeface="Montserrat" panose="00000500000000000000" pitchFamily="50" charset="0"/>
                  </a:rPr>
                  <a:t>Banking service</a:t>
                </a:r>
              </a:p>
            </p:txBody>
          </p:sp>
          <p:grpSp>
            <p:nvGrpSpPr>
              <p:cNvPr id="26" name="Group 25">
                <a:extLst>
                  <a:ext uri="{FF2B5EF4-FFF2-40B4-BE49-F238E27FC236}">
                    <a16:creationId xmlns:a16="http://schemas.microsoft.com/office/drawing/2014/main" id="{92C5DDC0-D43B-40D3-B99C-7074BDBF708E}"/>
                  </a:ext>
                </a:extLst>
              </p:cNvPr>
              <p:cNvGrpSpPr/>
              <p:nvPr/>
            </p:nvGrpSpPr>
            <p:grpSpPr>
              <a:xfrm>
                <a:off x="1461332" y="3858938"/>
                <a:ext cx="2232475" cy="307777"/>
                <a:chOff x="1418602" y="3858938"/>
                <a:chExt cx="2232475" cy="307777"/>
              </a:xfrm>
            </p:grpSpPr>
            <p:sp>
              <p:nvSpPr>
                <p:cNvPr id="24" name="TextBox 23">
                  <a:extLst>
                    <a:ext uri="{FF2B5EF4-FFF2-40B4-BE49-F238E27FC236}">
                      <a16:creationId xmlns:a16="http://schemas.microsoft.com/office/drawing/2014/main" id="{29559304-A96A-B49F-2F8F-037C2690DFF7}"/>
                    </a:ext>
                  </a:extLst>
                </p:cNvPr>
                <p:cNvSpPr txBox="1"/>
                <p:nvPr/>
              </p:nvSpPr>
              <p:spPr>
                <a:xfrm>
                  <a:off x="1509427" y="3858938"/>
                  <a:ext cx="2141650" cy="307777"/>
                </a:xfrm>
                <a:prstGeom prst="rect">
                  <a:avLst/>
                </a:prstGeom>
                <a:noFill/>
              </p:spPr>
              <p:txBody>
                <a:bodyPr wrap="square" rtlCol="0">
                  <a:spAutoFit/>
                </a:bodyPr>
                <a:lstStyle/>
                <a:p>
                  <a:r>
                    <a:rPr lang="en-US" sz="1400" dirty="0">
                      <a:solidFill>
                        <a:schemeClr val="bg1"/>
                      </a:solidFill>
                      <a:latin typeface="Montserrat" panose="00000500000000000000" pitchFamily="50" charset="0"/>
                    </a:rPr>
                    <a:t>Internet Banking</a:t>
                  </a:r>
                </a:p>
              </p:txBody>
            </p:sp>
            <p:sp>
              <p:nvSpPr>
                <p:cNvPr id="25" name="Oval 24">
                  <a:extLst>
                    <a:ext uri="{FF2B5EF4-FFF2-40B4-BE49-F238E27FC236}">
                      <a16:creationId xmlns:a16="http://schemas.microsoft.com/office/drawing/2014/main" id="{64062CFD-E19E-65E7-EA82-597478274070}"/>
                    </a:ext>
                  </a:extLst>
                </p:cNvPr>
                <p:cNvSpPr/>
                <p:nvPr/>
              </p:nvSpPr>
              <p:spPr>
                <a:xfrm>
                  <a:off x="1418602" y="3994169"/>
                  <a:ext cx="76912" cy="76912"/>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40E131B8-395E-C124-53D6-9EA4B6C02D15}"/>
                  </a:ext>
                </a:extLst>
              </p:cNvPr>
              <p:cNvGrpSpPr/>
              <p:nvPr/>
            </p:nvGrpSpPr>
            <p:grpSpPr>
              <a:xfrm>
                <a:off x="1459280" y="4174355"/>
                <a:ext cx="2232475" cy="307777"/>
                <a:chOff x="1418602" y="3858938"/>
                <a:chExt cx="2232475" cy="307777"/>
              </a:xfrm>
            </p:grpSpPr>
            <p:sp>
              <p:nvSpPr>
                <p:cNvPr id="28" name="TextBox 27">
                  <a:extLst>
                    <a:ext uri="{FF2B5EF4-FFF2-40B4-BE49-F238E27FC236}">
                      <a16:creationId xmlns:a16="http://schemas.microsoft.com/office/drawing/2014/main" id="{1EEBB165-AEC5-6D72-786A-0ED0DAEEB3FE}"/>
                    </a:ext>
                  </a:extLst>
                </p:cNvPr>
                <p:cNvSpPr txBox="1"/>
                <p:nvPr/>
              </p:nvSpPr>
              <p:spPr>
                <a:xfrm>
                  <a:off x="1509427" y="3858938"/>
                  <a:ext cx="2141650" cy="307777"/>
                </a:xfrm>
                <a:prstGeom prst="rect">
                  <a:avLst/>
                </a:prstGeom>
                <a:noFill/>
              </p:spPr>
              <p:txBody>
                <a:bodyPr wrap="square" rtlCol="0">
                  <a:spAutoFit/>
                </a:bodyPr>
                <a:lstStyle/>
                <a:p>
                  <a:r>
                    <a:rPr lang="en-US" sz="1400" dirty="0">
                      <a:solidFill>
                        <a:schemeClr val="bg1"/>
                      </a:solidFill>
                      <a:latin typeface="Montserrat" panose="00000500000000000000" pitchFamily="50" charset="0"/>
                    </a:rPr>
                    <a:t>Mobile Banking</a:t>
                  </a:r>
                </a:p>
              </p:txBody>
            </p:sp>
            <p:sp>
              <p:nvSpPr>
                <p:cNvPr id="29" name="Oval 28">
                  <a:extLst>
                    <a:ext uri="{FF2B5EF4-FFF2-40B4-BE49-F238E27FC236}">
                      <a16:creationId xmlns:a16="http://schemas.microsoft.com/office/drawing/2014/main" id="{04E93044-E6CB-829A-C6D8-44EE85B707FE}"/>
                    </a:ext>
                  </a:extLst>
                </p:cNvPr>
                <p:cNvSpPr/>
                <p:nvPr/>
              </p:nvSpPr>
              <p:spPr>
                <a:xfrm>
                  <a:off x="1418602" y="3994169"/>
                  <a:ext cx="76912" cy="76912"/>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44" name="Straight Connector 43">
              <a:extLst>
                <a:ext uri="{FF2B5EF4-FFF2-40B4-BE49-F238E27FC236}">
                  <a16:creationId xmlns:a16="http://schemas.microsoft.com/office/drawing/2014/main" id="{75518CA8-2BE9-E2C3-DC18-91C27594FA90}"/>
                </a:ext>
              </a:extLst>
            </p:cNvPr>
            <p:cNvCxnSpPr>
              <a:cxnSpLocks/>
              <a:endCxn id="20" idx="1"/>
            </p:cNvCxnSpPr>
            <p:nvPr/>
          </p:nvCxnSpPr>
          <p:spPr>
            <a:xfrm flipV="1">
              <a:off x="3862698" y="4624562"/>
              <a:ext cx="287138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803578C-D92A-5577-2CFE-21543C8D8ACB}"/>
                </a:ext>
              </a:extLst>
            </p:cNvPr>
            <p:cNvCxnSpPr>
              <a:cxnSpLocks/>
              <a:endCxn id="15" idx="0"/>
            </p:cNvCxnSpPr>
            <p:nvPr/>
          </p:nvCxnSpPr>
          <p:spPr>
            <a:xfrm>
              <a:off x="7604328" y="2897029"/>
              <a:ext cx="0" cy="14061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8083B9B-D012-C603-F2AE-449C990C1757}"/>
                </a:ext>
              </a:extLst>
            </p:cNvPr>
            <p:cNvCxnSpPr>
              <a:cxnSpLocks/>
              <a:endCxn id="16" idx="0"/>
            </p:cNvCxnSpPr>
            <p:nvPr/>
          </p:nvCxnSpPr>
          <p:spPr>
            <a:xfrm>
              <a:off x="7614300" y="4952679"/>
              <a:ext cx="1" cy="7174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7A26E33C-6F2D-850B-FFE6-58F451F71711}"/>
                </a:ext>
              </a:extLst>
            </p:cNvPr>
            <p:cNvGrpSpPr/>
            <p:nvPr/>
          </p:nvGrpSpPr>
          <p:grpSpPr>
            <a:xfrm>
              <a:off x="6734083" y="2398337"/>
              <a:ext cx="1760434" cy="649480"/>
              <a:chOff x="6734086" y="1999716"/>
              <a:chExt cx="1760434" cy="649480"/>
            </a:xfrm>
          </p:grpSpPr>
          <p:sp>
            <p:nvSpPr>
              <p:cNvPr id="55" name="Rectangle: Rounded Corners 54">
                <a:extLst>
                  <a:ext uri="{FF2B5EF4-FFF2-40B4-BE49-F238E27FC236}">
                    <a16:creationId xmlns:a16="http://schemas.microsoft.com/office/drawing/2014/main" id="{C3156BA1-6D06-DDA7-8DC8-E7DF67E0AB1C}"/>
                  </a:ext>
                </a:extLst>
              </p:cNvPr>
              <p:cNvSpPr/>
              <p:nvPr/>
            </p:nvSpPr>
            <p:spPr>
              <a:xfrm>
                <a:off x="6734086" y="1999716"/>
                <a:ext cx="1760434" cy="649480"/>
              </a:xfrm>
              <a:prstGeom prst="roundRect">
                <a:avLst/>
              </a:prstGeom>
              <a:solidFill>
                <a:srgbClr val="004E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4EAAF7DE-47A2-DC5E-E26E-3253FFF9CC22}"/>
                  </a:ext>
                </a:extLst>
              </p:cNvPr>
              <p:cNvSpPr txBox="1"/>
              <p:nvPr/>
            </p:nvSpPr>
            <p:spPr>
              <a:xfrm>
                <a:off x="6734086" y="2170567"/>
                <a:ext cx="1760433" cy="307777"/>
              </a:xfrm>
              <a:prstGeom prst="rect">
                <a:avLst/>
              </a:prstGeom>
              <a:noFill/>
            </p:spPr>
            <p:txBody>
              <a:bodyPr wrap="square" rtlCol="0">
                <a:spAutoFit/>
              </a:bodyPr>
              <a:lstStyle/>
              <a:p>
                <a:pPr algn="ctr"/>
                <a:r>
                  <a:rPr lang="en-US" sz="1400" b="1" dirty="0">
                    <a:solidFill>
                      <a:schemeClr val="bg1"/>
                    </a:solidFill>
                    <a:latin typeface="Montserrat" panose="00000500000000000000" pitchFamily="50" charset="0"/>
                  </a:rPr>
                  <a:t>Endpoint</a:t>
                </a:r>
              </a:p>
            </p:txBody>
          </p:sp>
        </p:grpSp>
        <p:grpSp>
          <p:nvGrpSpPr>
            <p:cNvPr id="37" name="Group 36">
              <a:extLst>
                <a:ext uri="{FF2B5EF4-FFF2-40B4-BE49-F238E27FC236}">
                  <a16:creationId xmlns:a16="http://schemas.microsoft.com/office/drawing/2014/main" id="{EF391225-B400-F78C-573A-D438060386DF}"/>
                </a:ext>
              </a:extLst>
            </p:cNvPr>
            <p:cNvGrpSpPr/>
            <p:nvPr/>
          </p:nvGrpSpPr>
          <p:grpSpPr>
            <a:xfrm rot="16200000">
              <a:off x="5033471" y="4255162"/>
              <a:ext cx="1760434" cy="649480"/>
              <a:chOff x="6734086" y="1999716"/>
              <a:chExt cx="1760434" cy="649480"/>
            </a:xfrm>
            <a:solidFill>
              <a:srgbClr val="D2F9FE"/>
            </a:solidFill>
          </p:grpSpPr>
          <p:sp>
            <p:nvSpPr>
              <p:cNvPr id="9" name="Rectangle: Rounded Corners 8">
                <a:extLst>
                  <a:ext uri="{FF2B5EF4-FFF2-40B4-BE49-F238E27FC236}">
                    <a16:creationId xmlns:a16="http://schemas.microsoft.com/office/drawing/2014/main" id="{9C19F5CE-D4FE-C7DB-8E0E-C4BC641BC10A}"/>
                  </a:ext>
                </a:extLst>
              </p:cNvPr>
              <p:cNvSpPr/>
              <p:nvPr/>
            </p:nvSpPr>
            <p:spPr>
              <a:xfrm>
                <a:off x="6734086" y="1999716"/>
                <a:ext cx="1760434" cy="649480"/>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CAD0293-D770-489E-1CF6-060A5949C0BA}"/>
                  </a:ext>
                </a:extLst>
              </p:cNvPr>
              <p:cNvSpPr txBox="1"/>
              <p:nvPr/>
            </p:nvSpPr>
            <p:spPr>
              <a:xfrm>
                <a:off x="6734086" y="2170567"/>
                <a:ext cx="1760433" cy="307777"/>
              </a:xfrm>
              <a:prstGeom prst="rect">
                <a:avLst/>
              </a:prstGeom>
              <a:grpFill/>
            </p:spPr>
            <p:txBody>
              <a:bodyPr wrap="square" rtlCol="0">
                <a:spAutoFit/>
              </a:bodyPr>
              <a:lstStyle/>
              <a:p>
                <a:pPr algn="ctr"/>
                <a:r>
                  <a:rPr lang="en-US" sz="1400" b="1" dirty="0">
                    <a:solidFill>
                      <a:schemeClr val="accent1">
                        <a:lumMod val="75000"/>
                      </a:schemeClr>
                    </a:solidFill>
                    <a:latin typeface="Montserrat" panose="00000500000000000000" pitchFamily="50" charset="0"/>
                  </a:rPr>
                  <a:t>Service Bus</a:t>
                </a:r>
              </a:p>
            </p:txBody>
          </p:sp>
        </p:grpSp>
        <p:grpSp>
          <p:nvGrpSpPr>
            <p:cNvPr id="69" name="Group 68">
              <a:extLst>
                <a:ext uri="{FF2B5EF4-FFF2-40B4-BE49-F238E27FC236}">
                  <a16:creationId xmlns:a16="http://schemas.microsoft.com/office/drawing/2014/main" id="{DDCDA6F9-F073-1E93-4BF8-A27217792CD6}"/>
                </a:ext>
              </a:extLst>
            </p:cNvPr>
            <p:cNvGrpSpPr/>
            <p:nvPr/>
          </p:nvGrpSpPr>
          <p:grpSpPr>
            <a:xfrm>
              <a:off x="1247029" y="1257156"/>
              <a:ext cx="4128275" cy="2476713"/>
              <a:chOff x="1247029" y="1009323"/>
              <a:chExt cx="4128275" cy="2476713"/>
            </a:xfrm>
          </p:grpSpPr>
          <p:sp>
            <p:nvSpPr>
              <p:cNvPr id="18" name="Rectangle: Rounded Corners 17">
                <a:extLst>
                  <a:ext uri="{FF2B5EF4-FFF2-40B4-BE49-F238E27FC236}">
                    <a16:creationId xmlns:a16="http://schemas.microsoft.com/office/drawing/2014/main" id="{4209987D-E8E6-EDA2-89BA-EDA313C9D632}"/>
                  </a:ext>
                </a:extLst>
              </p:cNvPr>
              <p:cNvSpPr/>
              <p:nvPr/>
            </p:nvSpPr>
            <p:spPr>
              <a:xfrm>
                <a:off x="1247029" y="1009323"/>
                <a:ext cx="4128275" cy="2476713"/>
              </a:xfrm>
              <a:prstGeom prst="roundRect">
                <a:avLst/>
              </a:prstGeom>
              <a:solidFill>
                <a:srgbClr val="004E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E4448755-4529-76C5-A953-F87ACA88B507}"/>
                  </a:ext>
                </a:extLst>
              </p:cNvPr>
              <p:cNvSpPr txBox="1"/>
              <p:nvPr/>
            </p:nvSpPr>
            <p:spPr>
              <a:xfrm>
                <a:off x="1439940" y="1099931"/>
                <a:ext cx="2361981" cy="307777"/>
              </a:xfrm>
              <a:prstGeom prst="rect">
                <a:avLst/>
              </a:prstGeom>
              <a:noFill/>
            </p:spPr>
            <p:txBody>
              <a:bodyPr wrap="square" rtlCol="0">
                <a:spAutoFit/>
              </a:bodyPr>
              <a:lstStyle/>
              <a:p>
                <a:r>
                  <a:rPr lang="en-US" sz="1400" b="1" dirty="0">
                    <a:solidFill>
                      <a:schemeClr val="bg1"/>
                    </a:solidFill>
                    <a:latin typeface="Montserrat" panose="00000500000000000000" pitchFamily="50" charset="0"/>
                  </a:rPr>
                  <a:t>External service</a:t>
                </a:r>
              </a:p>
            </p:txBody>
          </p:sp>
          <p:grpSp>
            <p:nvGrpSpPr>
              <p:cNvPr id="63" name="Group 62">
                <a:extLst>
                  <a:ext uri="{FF2B5EF4-FFF2-40B4-BE49-F238E27FC236}">
                    <a16:creationId xmlns:a16="http://schemas.microsoft.com/office/drawing/2014/main" id="{7D4556CA-6C2A-5010-867E-A1C516259084}"/>
                  </a:ext>
                </a:extLst>
              </p:cNvPr>
              <p:cNvGrpSpPr/>
              <p:nvPr/>
            </p:nvGrpSpPr>
            <p:grpSpPr>
              <a:xfrm>
                <a:off x="1503077" y="1396491"/>
                <a:ext cx="2478307" cy="307777"/>
                <a:chOff x="1503077" y="1396491"/>
                <a:chExt cx="2478307" cy="307777"/>
              </a:xfrm>
            </p:grpSpPr>
            <p:sp>
              <p:nvSpPr>
                <p:cNvPr id="32" name="TextBox 31">
                  <a:extLst>
                    <a:ext uri="{FF2B5EF4-FFF2-40B4-BE49-F238E27FC236}">
                      <a16:creationId xmlns:a16="http://schemas.microsoft.com/office/drawing/2014/main" id="{E6100AA4-B386-754F-2ED5-5629B91DF3C8}"/>
                    </a:ext>
                  </a:extLst>
                </p:cNvPr>
                <p:cNvSpPr txBox="1"/>
                <p:nvPr/>
              </p:nvSpPr>
              <p:spPr>
                <a:xfrm>
                  <a:off x="1619403" y="1396491"/>
                  <a:ext cx="2361981" cy="307777"/>
                </a:xfrm>
                <a:prstGeom prst="rect">
                  <a:avLst/>
                </a:prstGeom>
                <a:noFill/>
              </p:spPr>
              <p:txBody>
                <a:bodyPr wrap="square" rtlCol="0">
                  <a:spAutoFit/>
                </a:bodyPr>
                <a:lstStyle/>
                <a:p>
                  <a:r>
                    <a:rPr lang="en-US" sz="1400" dirty="0">
                      <a:solidFill>
                        <a:schemeClr val="bg1"/>
                      </a:solidFill>
                      <a:latin typeface="Montserrat" panose="00000500000000000000" pitchFamily="50" charset="0"/>
                    </a:rPr>
                    <a:t>Email</a:t>
                  </a:r>
                </a:p>
              </p:txBody>
            </p:sp>
            <p:sp>
              <p:nvSpPr>
                <p:cNvPr id="57" name="Oval 56">
                  <a:extLst>
                    <a:ext uri="{FF2B5EF4-FFF2-40B4-BE49-F238E27FC236}">
                      <a16:creationId xmlns:a16="http://schemas.microsoft.com/office/drawing/2014/main" id="{6F2A8769-F7AE-98C0-13D1-15CB464F3DB8}"/>
                    </a:ext>
                  </a:extLst>
                </p:cNvPr>
                <p:cNvSpPr/>
                <p:nvPr/>
              </p:nvSpPr>
              <p:spPr>
                <a:xfrm>
                  <a:off x="1503077" y="1527327"/>
                  <a:ext cx="76912" cy="76912"/>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F7DF88F6-8E5F-9049-5D56-047EEA9613B6}"/>
                  </a:ext>
                </a:extLst>
              </p:cNvPr>
              <p:cNvGrpSpPr/>
              <p:nvPr/>
            </p:nvGrpSpPr>
            <p:grpSpPr>
              <a:xfrm>
                <a:off x="1503077" y="1696258"/>
                <a:ext cx="2478307" cy="307777"/>
                <a:chOff x="1503077" y="1696258"/>
                <a:chExt cx="2478307" cy="307777"/>
              </a:xfrm>
            </p:grpSpPr>
            <p:sp>
              <p:nvSpPr>
                <p:cNvPr id="33" name="TextBox 32">
                  <a:extLst>
                    <a:ext uri="{FF2B5EF4-FFF2-40B4-BE49-F238E27FC236}">
                      <a16:creationId xmlns:a16="http://schemas.microsoft.com/office/drawing/2014/main" id="{342E5209-0C32-D621-C9BE-3C7020EB1324}"/>
                    </a:ext>
                  </a:extLst>
                </p:cNvPr>
                <p:cNvSpPr txBox="1"/>
                <p:nvPr/>
              </p:nvSpPr>
              <p:spPr>
                <a:xfrm>
                  <a:off x="1619403" y="1696258"/>
                  <a:ext cx="2361981" cy="307777"/>
                </a:xfrm>
                <a:prstGeom prst="rect">
                  <a:avLst/>
                </a:prstGeom>
                <a:noFill/>
              </p:spPr>
              <p:txBody>
                <a:bodyPr wrap="square" rtlCol="0">
                  <a:spAutoFit/>
                </a:bodyPr>
                <a:lstStyle/>
                <a:p>
                  <a:r>
                    <a:rPr lang="en-US" sz="1400" dirty="0">
                      <a:solidFill>
                        <a:schemeClr val="bg1"/>
                      </a:solidFill>
                      <a:latin typeface="Montserrat" panose="00000500000000000000" pitchFamily="50" charset="0"/>
                    </a:rPr>
                    <a:t>SMS</a:t>
                  </a:r>
                </a:p>
              </p:txBody>
            </p:sp>
            <p:sp>
              <p:nvSpPr>
                <p:cNvPr id="58" name="Oval 57">
                  <a:extLst>
                    <a:ext uri="{FF2B5EF4-FFF2-40B4-BE49-F238E27FC236}">
                      <a16:creationId xmlns:a16="http://schemas.microsoft.com/office/drawing/2014/main" id="{2DADDD44-3675-1271-007B-4DC3D4F0C140}"/>
                    </a:ext>
                  </a:extLst>
                </p:cNvPr>
                <p:cNvSpPr/>
                <p:nvPr/>
              </p:nvSpPr>
              <p:spPr>
                <a:xfrm>
                  <a:off x="1503077" y="1796220"/>
                  <a:ext cx="76912" cy="76912"/>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05696933-068A-F1CC-FD17-7A054C6680C5}"/>
                  </a:ext>
                </a:extLst>
              </p:cNvPr>
              <p:cNvGrpSpPr/>
              <p:nvPr/>
            </p:nvGrpSpPr>
            <p:grpSpPr>
              <a:xfrm>
                <a:off x="1503077" y="1999716"/>
                <a:ext cx="3453484" cy="307777"/>
                <a:chOff x="1503077" y="1999716"/>
                <a:chExt cx="3453484" cy="307777"/>
              </a:xfrm>
            </p:grpSpPr>
            <p:sp>
              <p:nvSpPr>
                <p:cNvPr id="34" name="TextBox 33">
                  <a:extLst>
                    <a:ext uri="{FF2B5EF4-FFF2-40B4-BE49-F238E27FC236}">
                      <a16:creationId xmlns:a16="http://schemas.microsoft.com/office/drawing/2014/main" id="{1BBCE4C7-1E3E-2E84-42F5-702B35AE616A}"/>
                    </a:ext>
                  </a:extLst>
                </p:cNvPr>
                <p:cNvSpPr txBox="1"/>
                <p:nvPr/>
              </p:nvSpPr>
              <p:spPr>
                <a:xfrm>
                  <a:off x="1619403" y="1999716"/>
                  <a:ext cx="3337158" cy="307777"/>
                </a:xfrm>
                <a:prstGeom prst="rect">
                  <a:avLst/>
                </a:prstGeom>
                <a:noFill/>
              </p:spPr>
              <p:txBody>
                <a:bodyPr wrap="square" rtlCol="0">
                  <a:spAutoFit/>
                </a:bodyPr>
                <a:lstStyle/>
                <a:p>
                  <a:r>
                    <a:rPr lang="en-US" sz="1400" dirty="0">
                      <a:solidFill>
                        <a:schemeClr val="bg1"/>
                      </a:solidFill>
                      <a:latin typeface="Montserrat" panose="00000500000000000000" pitchFamily="50" charset="0"/>
                    </a:rPr>
                    <a:t>CA distribution point (</a:t>
                  </a:r>
                  <a:r>
                    <a:rPr lang="en-US" sz="1400" dirty="0" err="1">
                      <a:solidFill>
                        <a:schemeClr val="bg1"/>
                      </a:solidFill>
                      <a:latin typeface="Montserrat" panose="00000500000000000000" pitchFamily="50" charset="0"/>
                    </a:rPr>
                    <a:t>OCSP</a:t>
                  </a:r>
                  <a:r>
                    <a:rPr lang="en-US" sz="1400" dirty="0">
                      <a:solidFill>
                        <a:schemeClr val="bg1"/>
                      </a:solidFill>
                      <a:latin typeface="Montserrat" panose="00000500000000000000" pitchFamily="50" charset="0"/>
                    </a:rPr>
                    <a:t>/</a:t>
                  </a:r>
                  <a:r>
                    <a:rPr lang="en-US" sz="1400" dirty="0" err="1">
                      <a:solidFill>
                        <a:schemeClr val="bg1"/>
                      </a:solidFill>
                      <a:latin typeface="Montserrat" panose="00000500000000000000" pitchFamily="50" charset="0"/>
                    </a:rPr>
                    <a:t>CRL</a:t>
                  </a:r>
                  <a:r>
                    <a:rPr lang="en-US" sz="1400" dirty="0">
                      <a:solidFill>
                        <a:schemeClr val="bg1"/>
                      </a:solidFill>
                      <a:latin typeface="Montserrat" panose="00000500000000000000" pitchFamily="50" charset="0"/>
                    </a:rPr>
                    <a:t>)</a:t>
                  </a:r>
                </a:p>
              </p:txBody>
            </p:sp>
            <p:sp>
              <p:nvSpPr>
                <p:cNvPr id="59" name="Oval 58">
                  <a:extLst>
                    <a:ext uri="{FF2B5EF4-FFF2-40B4-BE49-F238E27FC236}">
                      <a16:creationId xmlns:a16="http://schemas.microsoft.com/office/drawing/2014/main" id="{C279A08D-EF16-461F-1010-2674D2B95439}"/>
                    </a:ext>
                  </a:extLst>
                </p:cNvPr>
                <p:cNvSpPr/>
                <p:nvPr/>
              </p:nvSpPr>
              <p:spPr>
                <a:xfrm>
                  <a:off x="1503077" y="2111158"/>
                  <a:ext cx="76912" cy="76912"/>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B3187C08-E786-BB4F-C021-F54A74DD7798}"/>
                  </a:ext>
                </a:extLst>
              </p:cNvPr>
              <p:cNvGrpSpPr/>
              <p:nvPr/>
            </p:nvGrpSpPr>
            <p:grpSpPr>
              <a:xfrm>
                <a:off x="1503077" y="2296875"/>
                <a:ext cx="3453484" cy="307777"/>
                <a:chOff x="1503077" y="2296875"/>
                <a:chExt cx="3453484" cy="307777"/>
              </a:xfrm>
            </p:grpSpPr>
            <p:sp>
              <p:nvSpPr>
                <p:cNvPr id="39" name="TextBox 38">
                  <a:extLst>
                    <a:ext uri="{FF2B5EF4-FFF2-40B4-BE49-F238E27FC236}">
                      <a16:creationId xmlns:a16="http://schemas.microsoft.com/office/drawing/2014/main" id="{C6D44A43-5F2E-2E7E-7649-E979D5DA05B7}"/>
                    </a:ext>
                  </a:extLst>
                </p:cNvPr>
                <p:cNvSpPr txBox="1"/>
                <p:nvPr/>
              </p:nvSpPr>
              <p:spPr>
                <a:xfrm>
                  <a:off x="1619403" y="2296875"/>
                  <a:ext cx="3337158" cy="307777"/>
                </a:xfrm>
                <a:prstGeom prst="rect">
                  <a:avLst/>
                </a:prstGeom>
                <a:noFill/>
              </p:spPr>
              <p:txBody>
                <a:bodyPr wrap="square" rtlCol="0">
                  <a:spAutoFit/>
                </a:bodyPr>
                <a:lstStyle/>
                <a:p>
                  <a:r>
                    <a:rPr lang="en-US" sz="1400" dirty="0">
                      <a:solidFill>
                        <a:schemeClr val="bg1"/>
                      </a:solidFill>
                      <a:latin typeface="Montserrat" panose="00000500000000000000" pitchFamily="50" charset="0"/>
                    </a:rPr>
                    <a:t>Firebase</a:t>
                  </a:r>
                </a:p>
              </p:txBody>
            </p:sp>
            <p:sp>
              <p:nvSpPr>
                <p:cNvPr id="60" name="Oval 59">
                  <a:extLst>
                    <a:ext uri="{FF2B5EF4-FFF2-40B4-BE49-F238E27FC236}">
                      <a16:creationId xmlns:a16="http://schemas.microsoft.com/office/drawing/2014/main" id="{D1F2D516-23DC-6124-1FA9-344A130E68CE}"/>
                    </a:ext>
                  </a:extLst>
                </p:cNvPr>
                <p:cNvSpPr/>
                <p:nvPr/>
              </p:nvSpPr>
              <p:spPr>
                <a:xfrm>
                  <a:off x="1503077" y="2401363"/>
                  <a:ext cx="76912" cy="76912"/>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42752B91-B9C4-E0E1-8921-C7F6DE507DD0}"/>
                  </a:ext>
                </a:extLst>
              </p:cNvPr>
              <p:cNvGrpSpPr/>
              <p:nvPr/>
            </p:nvGrpSpPr>
            <p:grpSpPr>
              <a:xfrm>
                <a:off x="1503077" y="2594034"/>
                <a:ext cx="3453484" cy="307777"/>
                <a:chOff x="1503077" y="2594034"/>
                <a:chExt cx="3453484" cy="307777"/>
              </a:xfrm>
            </p:grpSpPr>
            <p:sp>
              <p:nvSpPr>
                <p:cNvPr id="40" name="TextBox 39">
                  <a:extLst>
                    <a:ext uri="{FF2B5EF4-FFF2-40B4-BE49-F238E27FC236}">
                      <a16:creationId xmlns:a16="http://schemas.microsoft.com/office/drawing/2014/main" id="{CAD50F6B-6A37-8CFC-C2E3-C5387BAC1BAE}"/>
                    </a:ext>
                  </a:extLst>
                </p:cNvPr>
                <p:cNvSpPr txBox="1"/>
                <p:nvPr/>
              </p:nvSpPr>
              <p:spPr>
                <a:xfrm>
                  <a:off x="1619403" y="2594034"/>
                  <a:ext cx="3337158" cy="307777"/>
                </a:xfrm>
                <a:prstGeom prst="rect">
                  <a:avLst/>
                </a:prstGeom>
                <a:noFill/>
              </p:spPr>
              <p:txBody>
                <a:bodyPr wrap="square" rtlCol="0">
                  <a:spAutoFit/>
                </a:bodyPr>
                <a:lstStyle/>
                <a:p>
                  <a:r>
                    <a:rPr lang="en-US" sz="1400" dirty="0" err="1">
                      <a:solidFill>
                        <a:schemeClr val="bg1"/>
                      </a:solidFill>
                      <a:latin typeface="Montserrat" panose="00000500000000000000" pitchFamily="50" charset="0"/>
                    </a:rPr>
                    <a:t>SMPP</a:t>
                  </a:r>
                  <a:endParaRPr lang="en-US" sz="1400" dirty="0">
                    <a:solidFill>
                      <a:schemeClr val="bg1"/>
                    </a:solidFill>
                    <a:latin typeface="Montserrat" panose="00000500000000000000" pitchFamily="50" charset="0"/>
                  </a:endParaRPr>
                </a:p>
              </p:txBody>
            </p:sp>
            <p:sp>
              <p:nvSpPr>
                <p:cNvPr id="61" name="Oval 60">
                  <a:extLst>
                    <a:ext uri="{FF2B5EF4-FFF2-40B4-BE49-F238E27FC236}">
                      <a16:creationId xmlns:a16="http://schemas.microsoft.com/office/drawing/2014/main" id="{FD20FF95-5553-0418-0EBB-817A369E68EF}"/>
                    </a:ext>
                  </a:extLst>
                </p:cNvPr>
                <p:cNvSpPr/>
                <p:nvPr/>
              </p:nvSpPr>
              <p:spPr>
                <a:xfrm>
                  <a:off x="1503077" y="2707664"/>
                  <a:ext cx="76912" cy="76912"/>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157A532D-A4B8-71F6-36F3-AA83FCB0EC31}"/>
                  </a:ext>
                </a:extLst>
              </p:cNvPr>
              <p:cNvGrpSpPr/>
              <p:nvPr/>
            </p:nvGrpSpPr>
            <p:grpSpPr>
              <a:xfrm>
                <a:off x="1503077" y="2848726"/>
                <a:ext cx="3453484" cy="523220"/>
                <a:chOff x="1503077" y="2848726"/>
                <a:chExt cx="3453484" cy="523220"/>
              </a:xfrm>
            </p:grpSpPr>
            <p:sp>
              <p:nvSpPr>
                <p:cNvPr id="41" name="TextBox 40">
                  <a:extLst>
                    <a:ext uri="{FF2B5EF4-FFF2-40B4-BE49-F238E27FC236}">
                      <a16:creationId xmlns:a16="http://schemas.microsoft.com/office/drawing/2014/main" id="{B8488222-84C6-F358-08B4-3DB9C079D392}"/>
                    </a:ext>
                  </a:extLst>
                </p:cNvPr>
                <p:cNvSpPr txBox="1"/>
                <p:nvPr/>
              </p:nvSpPr>
              <p:spPr>
                <a:xfrm>
                  <a:off x="1619403" y="2848726"/>
                  <a:ext cx="3337158" cy="523220"/>
                </a:xfrm>
                <a:prstGeom prst="rect">
                  <a:avLst/>
                </a:prstGeom>
                <a:noFill/>
              </p:spPr>
              <p:txBody>
                <a:bodyPr wrap="square" rtlCol="0">
                  <a:spAutoFit/>
                </a:bodyPr>
                <a:lstStyle/>
                <a:p>
                  <a:r>
                    <a:rPr lang="en-US" sz="1400" dirty="0">
                      <a:solidFill>
                        <a:schemeClr val="bg1"/>
                      </a:solidFill>
                      <a:latin typeface="Montserrat" panose="00000500000000000000" pitchFamily="50" charset="0"/>
                    </a:rPr>
                    <a:t>CA </a:t>
                  </a:r>
                  <a:r>
                    <a:rPr lang="en-US" sz="1400" dirty="0" err="1">
                      <a:solidFill>
                        <a:schemeClr val="bg1"/>
                      </a:solidFill>
                      <a:latin typeface="Montserrat" panose="00000500000000000000" pitchFamily="50" charset="0"/>
                    </a:rPr>
                    <a:t>ExternRA</a:t>
                  </a:r>
                  <a:r>
                    <a:rPr lang="en-US" sz="1400" dirty="0">
                      <a:solidFill>
                        <a:schemeClr val="bg1"/>
                      </a:solidFill>
                      <a:latin typeface="Montserrat" panose="00000500000000000000" pitchFamily="50" charset="0"/>
                    </a:rPr>
                    <a:t> webservice </a:t>
                  </a:r>
                </a:p>
                <a:p>
                  <a:r>
                    <a:rPr lang="en-US" sz="1400" dirty="0">
                      <a:solidFill>
                        <a:schemeClr val="bg1"/>
                      </a:solidFill>
                      <a:latin typeface="Montserrat" panose="00000500000000000000" pitchFamily="50" charset="0"/>
                    </a:rPr>
                    <a:t>(Optional for CMP)</a:t>
                  </a:r>
                </a:p>
              </p:txBody>
            </p:sp>
            <p:sp>
              <p:nvSpPr>
                <p:cNvPr id="62" name="Oval 61">
                  <a:extLst>
                    <a:ext uri="{FF2B5EF4-FFF2-40B4-BE49-F238E27FC236}">
                      <a16:creationId xmlns:a16="http://schemas.microsoft.com/office/drawing/2014/main" id="{81B4FCEE-A0BB-D6A6-4520-11332AE021FA}"/>
                    </a:ext>
                  </a:extLst>
                </p:cNvPr>
                <p:cNvSpPr/>
                <p:nvPr/>
              </p:nvSpPr>
              <p:spPr>
                <a:xfrm>
                  <a:off x="1503077" y="3005306"/>
                  <a:ext cx="76912" cy="76912"/>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83" name="Straight Connector 82">
              <a:extLst>
                <a:ext uri="{FF2B5EF4-FFF2-40B4-BE49-F238E27FC236}">
                  <a16:creationId xmlns:a16="http://schemas.microsoft.com/office/drawing/2014/main" id="{96E269D5-C091-A161-7EA2-EFC812D8D3FA}"/>
                </a:ext>
              </a:extLst>
            </p:cNvPr>
            <p:cNvCxnSpPr>
              <a:cxnSpLocks/>
            </p:cNvCxnSpPr>
            <p:nvPr/>
          </p:nvCxnSpPr>
          <p:spPr>
            <a:xfrm>
              <a:off x="8494517" y="4604497"/>
              <a:ext cx="135593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87253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0A11A2B-BFE8-0EC8-F13B-C72CCE3D22CC}"/>
              </a:ext>
            </a:extLst>
          </p:cNvPr>
          <p:cNvSpPr/>
          <p:nvPr/>
        </p:nvSpPr>
        <p:spPr>
          <a:xfrm>
            <a:off x="10613877" y="501606"/>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AB68A27-D3D5-8CFB-2636-32C94931F0C5}"/>
              </a:ext>
            </a:extLst>
          </p:cNvPr>
          <p:cNvSpPr txBox="1"/>
          <p:nvPr/>
        </p:nvSpPr>
        <p:spPr>
          <a:xfrm>
            <a:off x="5811275" y="475071"/>
            <a:ext cx="5170862" cy="553998"/>
          </a:xfrm>
          <a:prstGeom prst="rect">
            <a:avLst/>
          </a:prstGeom>
          <a:noFill/>
        </p:spPr>
        <p:txBody>
          <a:bodyPr wrap="square" rtlCol="0">
            <a:spAutoFit/>
          </a:bodyPr>
          <a:lstStyle/>
          <a:p>
            <a:r>
              <a:rPr lang="en-US" sz="3000" b="1" dirty="0">
                <a:solidFill>
                  <a:schemeClr val="accent1">
                    <a:lumMod val="75000"/>
                  </a:schemeClr>
                </a:solidFill>
                <a:latin typeface="Montserrat" panose="00000500000000000000" pitchFamily="50" charset="0"/>
                <a:ea typeface="Roboto" panose="02000000000000000000" pitchFamily="2" charset="0"/>
                <a:cs typeface="Roboto" panose="02000000000000000000" pitchFamily="2" charset="0"/>
              </a:rPr>
              <a:t>Trusted Hub Topology</a:t>
            </a:r>
          </a:p>
        </p:txBody>
      </p:sp>
      <p:grpSp>
        <p:nvGrpSpPr>
          <p:cNvPr id="41" name="Group 40">
            <a:extLst>
              <a:ext uri="{FF2B5EF4-FFF2-40B4-BE49-F238E27FC236}">
                <a16:creationId xmlns:a16="http://schemas.microsoft.com/office/drawing/2014/main" id="{23465E2F-9D9E-6B85-E996-94CD1AA62A0D}"/>
              </a:ext>
            </a:extLst>
          </p:cNvPr>
          <p:cNvGrpSpPr/>
          <p:nvPr/>
        </p:nvGrpSpPr>
        <p:grpSpPr>
          <a:xfrm>
            <a:off x="1510787" y="1956504"/>
            <a:ext cx="9000539" cy="1090493"/>
            <a:chOff x="1997898" y="1700131"/>
            <a:chExt cx="9000539" cy="1090493"/>
          </a:xfrm>
        </p:grpSpPr>
        <p:grpSp>
          <p:nvGrpSpPr>
            <p:cNvPr id="40" name="Group 39">
              <a:extLst>
                <a:ext uri="{FF2B5EF4-FFF2-40B4-BE49-F238E27FC236}">
                  <a16:creationId xmlns:a16="http://schemas.microsoft.com/office/drawing/2014/main" id="{78ACA5C6-D26F-6AC5-DD0E-A005F6F07546}"/>
                </a:ext>
              </a:extLst>
            </p:cNvPr>
            <p:cNvGrpSpPr/>
            <p:nvPr/>
          </p:nvGrpSpPr>
          <p:grpSpPr>
            <a:xfrm>
              <a:off x="1997898" y="1700131"/>
              <a:ext cx="9000539" cy="1090493"/>
              <a:chOff x="1997898" y="1700131"/>
              <a:chExt cx="9000539" cy="1090493"/>
            </a:xfrm>
          </p:grpSpPr>
          <p:sp>
            <p:nvSpPr>
              <p:cNvPr id="10" name="Rectangle 9">
                <a:extLst>
                  <a:ext uri="{FF2B5EF4-FFF2-40B4-BE49-F238E27FC236}">
                    <a16:creationId xmlns:a16="http://schemas.microsoft.com/office/drawing/2014/main" id="{9C503D1C-D83E-2668-74A4-38218E220C58}"/>
                  </a:ext>
                </a:extLst>
              </p:cNvPr>
              <p:cNvSpPr/>
              <p:nvPr/>
            </p:nvSpPr>
            <p:spPr>
              <a:xfrm>
                <a:off x="2746049" y="1752271"/>
                <a:ext cx="8252388" cy="1007983"/>
              </a:xfrm>
              <a:prstGeom prst="rect">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4660C63A-16DC-F91C-0BB7-599162482B89}"/>
                  </a:ext>
                </a:extLst>
              </p:cNvPr>
              <p:cNvGrpSpPr/>
              <p:nvPr/>
            </p:nvGrpSpPr>
            <p:grpSpPr>
              <a:xfrm>
                <a:off x="1997898" y="1700131"/>
                <a:ext cx="1089038" cy="1090493"/>
                <a:chOff x="1997898" y="1700131"/>
                <a:chExt cx="1089038" cy="1090493"/>
              </a:xfrm>
            </p:grpSpPr>
            <p:sp>
              <p:nvSpPr>
                <p:cNvPr id="20" name="Oval 19">
                  <a:extLst>
                    <a:ext uri="{FF2B5EF4-FFF2-40B4-BE49-F238E27FC236}">
                      <a16:creationId xmlns:a16="http://schemas.microsoft.com/office/drawing/2014/main" id="{94D43736-2344-399B-81DF-F98D94689E78}"/>
                    </a:ext>
                  </a:extLst>
                </p:cNvPr>
                <p:cNvSpPr/>
                <p:nvPr/>
              </p:nvSpPr>
              <p:spPr>
                <a:xfrm>
                  <a:off x="1997898" y="1700131"/>
                  <a:ext cx="1089038" cy="1090493"/>
                </a:xfrm>
                <a:prstGeom prst="ellipse">
                  <a:avLst/>
                </a:prstGeom>
                <a:solidFill>
                  <a:srgbClr val="FFCC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7E6D8224-829F-2F8B-A8A9-A599066C1300}"/>
                    </a:ext>
                  </a:extLst>
                </p:cNvPr>
                <p:cNvSpPr txBox="1"/>
                <p:nvPr/>
              </p:nvSpPr>
              <p:spPr>
                <a:xfrm>
                  <a:off x="2187767" y="1816889"/>
                  <a:ext cx="709300" cy="861774"/>
                </a:xfrm>
                <a:prstGeom prst="rect">
                  <a:avLst/>
                </a:prstGeom>
                <a:noFill/>
              </p:spPr>
              <p:txBody>
                <a:bodyPr wrap="square" rtlCol="0">
                  <a:spAutoFit/>
                </a:bodyPr>
                <a:lstStyle/>
                <a:p>
                  <a:pPr algn="ctr"/>
                  <a:r>
                    <a:rPr lang="en-US" sz="5000" b="1" dirty="0">
                      <a:solidFill>
                        <a:schemeClr val="bg1"/>
                      </a:solidFill>
                      <a:latin typeface="Montserrat" panose="00000500000000000000" pitchFamily="50" charset="0"/>
                    </a:rPr>
                    <a:t>1</a:t>
                  </a:r>
                </a:p>
              </p:txBody>
            </p:sp>
          </p:grpSp>
        </p:grpSp>
        <p:sp>
          <p:nvSpPr>
            <p:cNvPr id="19" name="Content Placeholder 2">
              <a:extLst>
                <a:ext uri="{FF2B5EF4-FFF2-40B4-BE49-F238E27FC236}">
                  <a16:creationId xmlns:a16="http://schemas.microsoft.com/office/drawing/2014/main" id="{67C1E6E7-A369-D1A8-B9E7-2416001721EA}"/>
                </a:ext>
              </a:extLst>
            </p:cNvPr>
            <p:cNvSpPr txBox="1">
              <a:spLocks/>
            </p:cNvSpPr>
            <p:nvPr/>
          </p:nvSpPr>
          <p:spPr>
            <a:xfrm>
              <a:off x="3198200" y="2120220"/>
              <a:ext cx="7688972" cy="37260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0" i="0" u="none" strike="noStrike" baseline="0" dirty="0">
                  <a:solidFill>
                    <a:srgbClr val="000000"/>
                  </a:solidFill>
                  <a:latin typeface="Montserrat" panose="00000500000000000000" pitchFamily="50" charset="0"/>
                </a:rPr>
                <a:t> </a:t>
              </a:r>
              <a:r>
                <a:rPr lang="en-US" altLang="en-US" sz="1600" dirty="0">
                  <a:solidFill>
                    <a:schemeClr val="bg1"/>
                  </a:solidFill>
                  <a:latin typeface="Montserrat" panose="00000500000000000000" pitchFamily="50" charset="0"/>
                </a:rPr>
                <a:t>Engine: SOAP and </a:t>
              </a:r>
              <a:r>
                <a:rPr lang="en-US" altLang="en-US" sz="1600" dirty="0" err="1">
                  <a:solidFill>
                    <a:schemeClr val="bg1"/>
                  </a:solidFill>
                  <a:latin typeface="Montserrat" panose="00000500000000000000" pitchFamily="50" charset="0"/>
                </a:rPr>
                <a:t>RESTFul</a:t>
              </a:r>
              <a:endParaRPr lang="en-US" altLang="en-US" sz="1600" dirty="0">
                <a:solidFill>
                  <a:schemeClr val="bg1"/>
                </a:solidFill>
                <a:latin typeface="Montserrat" panose="00000500000000000000" pitchFamily="50" charset="0"/>
              </a:endParaRPr>
            </a:p>
            <a:p>
              <a:endParaRPr lang="en-US" sz="1600" dirty="0">
                <a:solidFill>
                  <a:schemeClr val="bg1"/>
                </a:solidFill>
                <a:latin typeface="Montserrat" panose="00000500000000000000" pitchFamily="50" charset="0"/>
              </a:endParaRPr>
            </a:p>
          </p:txBody>
        </p:sp>
      </p:grpSp>
      <p:grpSp>
        <p:nvGrpSpPr>
          <p:cNvPr id="42" name="Group 41">
            <a:extLst>
              <a:ext uri="{FF2B5EF4-FFF2-40B4-BE49-F238E27FC236}">
                <a16:creationId xmlns:a16="http://schemas.microsoft.com/office/drawing/2014/main" id="{0B292303-034B-C0AA-3518-1091F09C7678}"/>
              </a:ext>
            </a:extLst>
          </p:cNvPr>
          <p:cNvGrpSpPr/>
          <p:nvPr/>
        </p:nvGrpSpPr>
        <p:grpSpPr>
          <a:xfrm>
            <a:off x="1267764" y="5036776"/>
            <a:ext cx="9243561" cy="1090493"/>
            <a:chOff x="1997898" y="1700131"/>
            <a:chExt cx="9243561" cy="1090493"/>
          </a:xfrm>
        </p:grpSpPr>
        <p:grpSp>
          <p:nvGrpSpPr>
            <p:cNvPr id="43" name="Group 42">
              <a:extLst>
                <a:ext uri="{FF2B5EF4-FFF2-40B4-BE49-F238E27FC236}">
                  <a16:creationId xmlns:a16="http://schemas.microsoft.com/office/drawing/2014/main" id="{2906BE6D-22A4-7F7F-3F45-972B9996CB5D}"/>
                </a:ext>
              </a:extLst>
            </p:cNvPr>
            <p:cNvGrpSpPr/>
            <p:nvPr/>
          </p:nvGrpSpPr>
          <p:grpSpPr>
            <a:xfrm>
              <a:off x="1997898" y="1700131"/>
              <a:ext cx="9243561" cy="1090493"/>
              <a:chOff x="1997898" y="1700131"/>
              <a:chExt cx="9243561" cy="1090493"/>
            </a:xfrm>
          </p:grpSpPr>
          <p:sp>
            <p:nvSpPr>
              <p:cNvPr id="45" name="Rectangle 44">
                <a:extLst>
                  <a:ext uri="{FF2B5EF4-FFF2-40B4-BE49-F238E27FC236}">
                    <a16:creationId xmlns:a16="http://schemas.microsoft.com/office/drawing/2014/main" id="{F9679768-5DDC-F3D5-D21C-3458585155DD}"/>
                  </a:ext>
                </a:extLst>
              </p:cNvPr>
              <p:cNvSpPr/>
              <p:nvPr/>
            </p:nvSpPr>
            <p:spPr>
              <a:xfrm>
                <a:off x="2746048" y="1752271"/>
                <a:ext cx="8495411" cy="1007983"/>
              </a:xfrm>
              <a:prstGeom prst="rect">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0132B20A-966C-817B-A13E-02106D2A894C}"/>
                  </a:ext>
                </a:extLst>
              </p:cNvPr>
              <p:cNvGrpSpPr/>
              <p:nvPr/>
            </p:nvGrpSpPr>
            <p:grpSpPr>
              <a:xfrm>
                <a:off x="1997898" y="1700131"/>
                <a:ext cx="1089038" cy="1090493"/>
                <a:chOff x="1997898" y="1700131"/>
                <a:chExt cx="1089038" cy="1090493"/>
              </a:xfrm>
            </p:grpSpPr>
            <p:sp>
              <p:nvSpPr>
                <p:cNvPr id="47" name="Oval 46">
                  <a:extLst>
                    <a:ext uri="{FF2B5EF4-FFF2-40B4-BE49-F238E27FC236}">
                      <a16:creationId xmlns:a16="http://schemas.microsoft.com/office/drawing/2014/main" id="{56036A8A-D8FB-8903-258D-8323AAEACD06}"/>
                    </a:ext>
                  </a:extLst>
                </p:cNvPr>
                <p:cNvSpPr/>
                <p:nvPr/>
              </p:nvSpPr>
              <p:spPr>
                <a:xfrm>
                  <a:off x="1997898" y="1700131"/>
                  <a:ext cx="1089038" cy="1090493"/>
                </a:xfrm>
                <a:prstGeom prst="ellipse">
                  <a:avLst/>
                </a:prstGeom>
                <a:solidFill>
                  <a:srgbClr val="FFCC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7FE42009-6FDD-A8E8-355E-5E32DE855EC1}"/>
                    </a:ext>
                  </a:extLst>
                </p:cNvPr>
                <p:cNvSpPr txBox="1"/>
                <p:nvPr/>
              </p:nvSpPr>
              <p:spPr>
                <a:xfrm>
                  <a:off x="2187767" y="1816889"/>
                  <a:ext cx="709300" cy="861774"/>
                </a:xfrm>
                <a:prstGeom prst="rect">
                  <a:avLst/>
                </a:prstGeom>
                <a:noFill/>
              </p:spPr>
              <p:txBody>
                <a:bodyPr wrap="square" rtlCol="0">
                  <a:spAutoFit/>
                </a:bodyPr>
                <a:lstStyle/>
                <a:p>
                  <a:pPr algn="ctr"/>
                  <a:r>
                    <a:rPr lang="en-US" sz="5000" b="1" dirty="0">
                      <a:solidFill>
                        <a:schemeClr val="bg1"/>
                      </a:solidFill>
                      <a:latin typeface="Montserrat" panose="00000500000000000000" pitchFamily="50" charset="0"/>
                    </a:rPr>
                    <a:t>3</a:t>
                  </a:r>
                </a:p>
              </p:txBody>
            </p:sp>
          </p:grpSp>
        </p:grpSp>
        <p:sp>
          <p:nvSpPr>
            <p:cNvPr id="44" name="Content Placeholder 2">
              <a:extLst>
                <a:ext uri="{FF2B5EF4-FFF2-40B4-BE49-F238E27FC236}">
                  <a16:creationId xmlns:a16="http://schemas.microsoft.com/office/drawing/2014/main" id="{95FA64F4-0C6C-67A6-DFDB-0D66450CC5AB}"/>
                </a:ext>
              </a:extLst>
            </p:cNvPr>
            <p:cNvSpPr txBox="1">
              <a:spLocks/>
            </p:cNvSpPr>
            <p:nvPr/>
          </p:nvSpPr>
          <p:spPr>
            <a:xfrm>
              <a:off x="3198200" y="1878193"/>
              <a:ext cx="7688972" cy="76237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50000"/>
                </a:lnSpc>
                <a:spcBef>
                  <a:spcPts val="900"/>
                </a:spcBef>
                <a:spcAft>
                  <a:spcPct val="0"/>
                </a:spcAft>
                <a:buClrTx/>
                <a:buFontTx/>
                <a:buNone/>
              </a:pPr>
              <a:r>
                <a:rPr lang="en-US" altLang="en-US" sz="1600" b="1" dirty="0">
                  <a:solidFill>
                    <a:schemeClr val="bg1"/>
                  </a:solidFill>
                  <a:latin typeface="Montserrat" panose="00000500000000000000" pitchFamily="50" charset="0"/>
                </a:rPr>
                <a:t>Feature</a:t>
              </a:r>
              <a:r>
                <a:rPr lang="en-US" altLang="en-US" sz="1600" dirty="0">
                  <a:solidFill>
                    <a:schemeClr val="bg1"/>
                  </a:solidFill>
                  <a:latin typeface="Montserrat" panose="00000500000000000000" pitchFamily="50" charset="0"/>
                </a:rPr>
                <a:t>: Multiple-channel, messaging-mode (SYNC, CLIENT-SERVER ASYNC, SERVER-SERVER ASYNC)</a:t>
              </a:r>
            </a:p>
            <a:p>
              <a:endParaRPr lang="en-US" altLang="en-US" sz="1400" dirty="0">
                <a:solidFill>
                  <a:schemeClr val="bg1"/>
                </a:solidFill>
                <a:latin typeface="Montserrat" panose="00000500000000000000" pitchFamily="50" charset="0"/>
              </a:endParaRPr>
            </a:p>
            <a:p>
              <a:endParaRPr lang="en-US" sz="1600" dirty="0">
                <a:solidFill>
                  <a:schemeClr val="bg1"/>
                </a:solidFill>
                <a:latin typeface="Montserrat" panose="00000500000000000000" pitchFamily="50" charset="0"/>
              </a:endParaRPr>
            </a:p>
          </p:txBody>
        </p:sp>
      </p:grpSp>
      <p:grpSp>
        <p:nvGrpSpPr>
          <p:cNvPr id="49" name="Group 48">
            <a:extLst>
              <a:ext uri="{FF2B5EF4-FFF2-40B4-BE49-F238E27FC236}">
                <a16:creationId xmlns:a16="http://schemas.microsoft.com/office/drawing/2014/main" id="{AFF00778-9E68-E80D-83AB-0B43C9237A89}"/>
              </a:ext>
            </a:extLst>
          </p:cNvPr>
          <p:cNvGrpSpPr/>
          <p:nvPr/>
        </p:nvGrpSpPr>
        <p:grpSpPr>
          <a:xfrm>
            <a:off x="1663187" y="3496640"/>
            <a:ext cx="8848139" cy="1090493"/>
            <a:chOff x="1997898" y="1700131"/>
            <a:chExt cx="8848139" cy="1090493"/>
          </a:xfrm>
        </p:grpSpPr>
        <p:grpSp>
          <p:nvGrpSpPr>
            <p:cNvPr id="50" name="Group 49">
              <a:extLst>
                <a:ext uri="{FF2B5EF4-FFF2-40B4-BE49-F238E27FC236}">
                  <a16:creationId xmlns:a16="http://schemas.microsoft.com/office/drawing/2014/main" id="{0C3A4ABB-9948-98D0-1EBA-E0F5D0C61D4A}"/>
                </a:ext>
              </a:extLst>
            </p:cNvPr>
            <p:cNvGrpSpPr/>
            <p:nvPr/>
          </p:nvGrpSpPr>
          <p:grpSpPr>
            <a:xfrm>
              <a:off x="1997898" y="1700131"/>
              <a:ext cx="8848139" cy="1090493"/>
              <a:chOff x="1997898" y="1700131"/>
              <a:chExt cx="8848139" cy="1090493"/>
            </a:xfrm>
          </p:grpSpPr>
          <p:sp>
            <p:nvSpPr>
              <p:cNvPr id="52" name="Rectangle 51">
                <a:extLst>
                  <a:ext uri="{FF2B5EF4-FFF2-40B4-BE49-F238E27FC236}">
                    <a16:creationId xmlns:a16="http://schemas.microsoft.com/office/drawing/2014/main" id="{A694F7DC-9901-6D39-9E9D-2454E8E7FE0B}"/>
                  </a:ext>
                </a:extLst>
              </p:cNvPr>
              <p:cNvSpPr/>
              <p:nvPr/>
            </p:nvSpPr>
            <p:spPr>
              <a:xfrm>
                <a:off x="2746049" y="1752271"/>
                <a:ext cx="8099988" cy="1007983"/>
              </a:xfrm>
              <a:prstGeom prst="rect">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CFED77AE-B76C-476C-1A20-4915D143AA99}"/>
                  </a:ext>
                </a:extLst>
              </p:cNvPr>
              <p:cNvGrpSpPr/>
              <p:nvPr/>
            </p:nvGrpSpPr>
            <p:grpSpPr>
              <a:xfrm>
                <a:off x="1997898" y="1700131"/>
                <a:ext cx="1089038" cy="1090493"/>
                <a:chOff x="1997898" y="1700131"/>
                <a:chExt cx="1089038" cy="1090493"/>
              </a:xfrm>
            </p:grpSpPr>
            <p:sp>
              <p:nvSpPr>
                <p:cNvPr id="54" name="Oval 53">
                  <a:extLst>
                    <a:ext uri="{FF2B5EF4-FFF2-40B4-BE49-F238E27FC236}">
                      <a16:creationId xmlns:a16="http://schemas.microsoft.com/office/drawing/2014/main" id="{A2390D81-2D91-6BFD-6ACA-B4A739A20512}"/>
                    </a:ext>
                  </a:extLst>
                </p:cNvPr>
                <p:cNvSpPr/>
                <p:nvPr/>
              </p:nvSpPr>
              <p:spPr>
                <a:xfrm>
                  <a:off x="1997898" y="1700131"/>
                  <a:ext cx="1089038" cy="1090493"/>
                </a:xfrm>
                <a:prstGeom prst="ellipse">
                  <a:avLst/>
                </a:prstGeom>
                <a:solidFill>
                  <a:srgbClr val="FFCC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C438D1B0-DC59-805D-B2E1-04A2FBC077FF}"/>
                    </a:ext>
                  </a:extLst>
                </p:cNvPr>
                <p:cNvSpPr txBox="1"/>
                <p:nvPr/>
              </p:nvSpPr>
              <p:spPr>
                <a:xfrm>
                  <a:off x="2187767" y="1816889"/>
                  <a:ext cx="709300" cy="861774"/>
                </a:xfrm>
                <a:prstGeom prst="rect">
                  <a:avLst/>
                </a:prstGeom>
                <a:noFill/>
              </p:spPr>
              <p:txBody>
                <a:bodyPr wrap="square" rtlCol="0">
                  <a:spAutoFit/>
                </a:bodyPr>
                <a:lstStyle/>
                <a:p>
                  <a:pPr algn="ctr"/>
                  <a:r>
                    <a:rPr lang="en-US" sz="5000" b="1" dirty="0">
                      <a:solidFill>
                        <a:schemeClr val="bg1"/>
                      </a:solidFill>
                      <a:latin typeface="Montserrat" panose="00000500000000000000" pitchFamily="50" charset="0"/>
                    </a:rPr>
                    <a:t>2</a:t>
                  </a:r>
                </a:p>
              </p:txBody>
            </p:sp>
          </p:grpSp>
        </p:grpSp>
        <p:sp>
          <p:nvSpPr>
            <p:cNvPr id="51" name="Content Placeholder 2">
              <a:extLst>
                <a:ext uri="{FF2B5EF4-FFF2-40B4-BE49-F238E27FC236}">
                  <a16:creationId xmlns:a16="http://schemas.microsoft.com/office/drawing/2014/main" id="{15FBC0AC-6A8B-D615-09E3-ADB397132005}"/>
                </a:ext>
              </a:extLst>
            </p:cNvPr>
            <p:cNvSpPr txBox="1">
              <a:spLocks/>
            </p:cNvSpPr>
            <p:nvPr/>
          </p:nvSpPr>
          <p:spPr>
            <a:xfrm>
              <a:off x="3198200" y="1878193"/>
              <a:ext cx="7536572" cy="80047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sz="1600" b="1" dirty="0">
                  <a:solidFill>
                    <a:schemeClr val="bg1"/>
                  </a:solidFill>
                  <a:latin typeface="Montserrat" panose="00000500000000000000" pitchFamily="50" charset="0"/>
                </a:rPr>
                <a:t>Security</a:t>
              </a:r>
              <a:r>
                <a:rPr lang="en-US" altLang="en-US" sz="1600" dirty="0">
                  <a:solidFill>
                    <a:schemeClr val="bg1"/>
                  </a:solidFill>
                  <a:latin typeface="Montserrat" panose="00000500000000000000" pitchFamily="50" charset="0"/>
                </a:rPr>
                <a:t>: Client certificate authentication, IP Filter, Functional Access Manager, RESTful with AWS Signature </a:t>
              </a:r>
              <a:r>
                <a:rPr lang="en-US" altLang="en-US" sz="1600" dirty="0" err="1">
                  <a:solidFill>
                    <a:schemeClr val="bg1"/>
                  </a:solidFill>
                  <a:latin typeface="Montserrat" panose="00000500000000000000" pitchFamily="50" charset="0"/>
                </a:rPr>
                <a:t>V4</a:t>
              </a:r>
              <a:r>
                <a:rPr lang="en-US" altLang="en-US" sz="1600" dirty="0">
                  <a:solidFill>
                    <a:schemeClr val="bg1"/>
                  </a:solidFill>
                  <a:latin typeface="Montserrat" panose="00000500000000000000" pitchFamily="50" charset="0"/>
                </a:rPr>
                <a:t> protocol</a:t>
              </a:r>
            </a:p>
            <a:p>
              <a:endParaRPr lang="en-US" altLang="en-US" sz="1400" dirty="0">
                <a:solidFill>
                  <a:schemeClr val="bg1"/>
                </a:solidFill>
                <a:latin typeface="Montserrat" panose="00000500000000000000" pitchFamily="50" charset="0"/>
              </a:endParaRPr>
            </a:p>
            <a:p>
              <a:endParaRPr lang="en-US" sz="1600" dirty="0">
                <a:solidFill>
                  <a:schemeClr val="bg1"/>
                </a:solidFill>
                <a:latin typeface="Montserrat" panose="00000500000000000000" pitchFamily="50" charset="0"/>
              </a:endParaRPr>
            </a:p>
          </p:txBody>
        </p:sp>
      </p:grpSp>
    </p:spTree>
    <p:extLst>
      <p:ext uri="{BB962C8B-B14F-4D97-AF65-F5344CB8AC3E}">
        <p14:creationId xmlns:p14="http://schemas.microsoft.com/office/powerpoint/2010/main" val="2291576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12430A1-8BA6-C8CA-719B-A48D877C5F23}"/>
              </a:ext>
            </a:extLst>
          </p:cNvPr>
          <p:cNvGrpSpPr/>
          <p:nvPr/>
        </p:nvGrpSpPr>
        <p:grpSpPr>
          <a:xfrm>
            <a:off x="688465" y="322999"/>
            <a:ext cx="5729427" cy="553998"/>
            <a:chOff x="180369" y="4780024"/>
            <a:chExt cx="5729427" cy="553998"/>
          </a:xfrm>
        </p:grpSpPr>
        <p:sp>
          <p:nvSpPr>
            <p:cNvPr id="11" name="Hexagon 10">
              <a:extLst>
                <a:ext uri="{FF2B5EF4-FFF2-40B4-BE49-F238E27FC236}">
                  <a16:creationId xmlns:a16="http://schemas.microsoft.com/office/drawing/2014/main" id="{CE34220D-CAAC-79BD-ABE4-C581683F0D91}"/>
                </a:ext>
              </a:extLst>
            </p:cNvPr>
            <p:cNvSpPr/>
            <p:nvPr/>
          </p:nvSpPr>
          <p:spPr>
            <a:xfrm>
              <a:off x="180369" y="4887283"/>
              <a:ext cx="465217" cy="401049"/>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12" name="TextBox 11">
              <a:extLst>
                <a:ext uri="{FF2B5EF4-FFF2-40B4-BE49-F238E27FC236}">
                  <a16:creationId xmlns:a16="http://schemas.microsoft.com/office/drawing/2014/main" id="{19544B39-81B1-EBF0-AC69-08BFE9384953}"/>
                </a:ext>
              </a:extLst>
            </p:cNvPr>
            <p:cNvSpPr txBox="1"/>
            <p:nvPr/>
          </p:nvSpPr>
          <p:spPr>
            <a:xfrm>
              <a:off x="738934" y="4780024"/>
              <a:ext cx="5170862" cy="553998"/>
            </a:xfrm>
            <a:prstGeom prst="rect">
              <a:avLst/>
            </a:prstGeom>
            <a:noFill/>
          </p:spPr>
          <p:txBody>
            <a:bodyPr wrap="square" rtlCol="0">
              <a:spAutoFit/>
            </a:bodyPr>
            <a:lstStyle/>
            <a:p>
              <a:r>
                <a:rPr lang="en-US" sz="3000" b="1" dirty="0">
                  <a:solidFill>
                    <a:srgbClr val="0068FF"/>
                  </a:solidFill>
                  <a:latin typeface="Montserrat" panose="00000500000000000000" pitchFamily="50" charset="0"/>
                  <a:ea typeface="Roboto" panose="02000000000000000000" pitchFamily="2" charset="0"/>
                  <a:cs typeface="Roboto" panose="02000000000000000000" pitchFamily="2" charset="0"/>
                </a:rPr>
                <a:t>Trusted Hub API</a:t>
              </a:r>
            </a:p>
          </p:txBody>
        </p:sp>
        <p:pic>
          <p:nvPicPr>
            <p:cNvPr id="13" name="Graphic 12" descr="Completed outline">
              <a:extLst>
                <a:ext uri="{FF2B5EF4-FFF2-40B4-BE49-F238E27FC236}">
                  <a16:creationId xmlns:a16="http://schemas.microsoft.com/office/drawing/2014/main" id="{B09ECC06-FEE8-8BB8-F684-CF1792563B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1120" y="4864435"/>
              <a:ext cx="401049" cy="401049"/>
            </a:xfrm>
            <a:prstGeom prst="rect">
              <a:avLst/>
            </a:prstGeom>
          </p:spPr>
        </p:pic>
      </p:grpSp>
      <p:graphicFrame>
        <p:nvGraphicFramePr>
          <p:cNvPr id="2" name="Object 10">
            <a:extLst>
              <a:ext uri="{FF2B5EF4-FFF2-40B4-BE49-F238E27FC236}">
                <a16:creationId xmlns:a16="http://schemas.microsoft.com/office/drawing/2014/main" id="{F156361F-BCF8-4B4A-91BB-71B7F3CE4DB2}"/>
              </a:ext>
            </a:extLst>
          </p:cNvPr>
          <p:cNvGraphicFramePr>
            <a:graphicFrameLocks noChangeAspect="1"/>
          </p:cNvGraphicFramePr>
          <p:nvPr>
            <p:extLst>
              <p:ext uri="{D42A27DB-BD31-4B8C-83A1-F6EECF244321}">
                <p14:modId xmlns:p14="http://schemas.microsoft.com/office/powerpoint/2010/main" val="3540752630"/>
              </p:ext>
            </p:extLst>
          </p:nvPr>
        </p:nvGraphicFramePr>
        <p:xfrm>
          <a:off x="1370538" y="1196265"/>
          <a:ext cx="9450924" cy="5097287"/>
        </p:xfrm>
        <a:graphic>
          <a:graphicData uri="http://schemas.openxmlformats.org/presentationml/2006/ole">
            <mc:AlternateContent xmlns:mc="http://schemas.openxmlformats.org/markup-compatibility/2006">
              <mc:Choice xmlns:v="urn:schemas-microsoft-com:vml" Requires="v">
                <p:oleObj name="Visio" r:id="rId4" imgW="22821828" imgH="10772852" progId="Visio.Drawing.15">
                  <p:embed/>
                </p:oleObj>
              </mc:Choice>
              <mc:Fallback>
                <p:oleObj name="Visio" r:id="rId4" imgW="22821828" imgH="10772852" progId="Visio.Drawing.15">
                  <p:embed/>
                  <p:pic>
                    <p:nvPicPr>
                      <p:cNvPr id="14341" name="Object 10">
                        <a:extLst>
                          <a:ext uri="{FF2B5EF4-FFF2-40B4-BE49-F238E27FC236}">
                            <a16:creationId xmlns:a16="http://schemas.microsoft.com/office/drawing/2014/main" id="{18E32409-4B09-C149-88EB-EC1C9FFCD0ED}"/>
                          </a:ext>
                        </a:extLst>
                      </p:cNvPr>
                      <p:cNvPicPr>
                        <a:picLocks noChangeAspect="1" noChangeArrowheads="1"/>
                      </p:cNvPicPr>
                      <p:nvPr/>
                    </p:nvPicPr>
                    <p:blipFill>
                      <a:blip r:embed="rId5"/>
                      <a:srcRect/>
                      <a:stretch>
                        <a:fillRect/>
                      </a:stretch>
                    </p:blipFill>
                    <p:spPr bwMode="auto">
                      <a:xfrm>
                        <a:off x="1370538" y="1196265"/>
                        <a:ext cx="9450924" cy="509728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673323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BD9671-D4C8-F69A-93C8-936AD6F33462}"/>
              </a:ext>
            </a:extLst>
          </p:cNvPr>
          <p:cNvSpPr>
            <a:spLocks noGrp="1"/>
          </p:cNvSpPr>
          <p:nvPr>
            <p:ph type="sldNum" sz="quarter" idx="4"/>
          </p:nvPr>
        </p:nvSpPr>
        <p:spPr/>
        <p:txBody>
          <a:bodyPr/>
          <a:lstStyle/>
          <a:p>
            <a:fld id="{294A09A9-5501-47C1-A89A-A340965A2BE2}" type="slidenum">
              <a:rPr lang="en-US" smtClean="0"/>
              <a:pPr/>
              <a:t>11</a:t>
            </a:fld>
            <a:endParaRPr lang="en-US" dirty="0"/>
          </a:p>
        </p:txBody>
      </p:sp>
      <p:sp>
        <p:nvSpPr>
          <p:cNvPr id="7" name="Title 1">
            <a:extLst>
              <a:ext uri="{FF2B5EF4-FFF2-40B4-BE49-F238E27FC236}">
                <a16:creationId xmlns:a16="http://schemas.microsoft.com/office/drawing/2014/main" id="{18D875FB-EA65-0E99-2B8E-294D4875CD34}"/>
              </a:ext>
            </a:extLst>
          </p:cNvPr>
          <p:cNvSpPr txBox="1">
            <a:spLocks/>
          </p:cNvSpPr>
          <p:nvPr/>
        </p:nvSpPr>
        <p:spPr>
          <a:xfrm>
            <a:off x="864259" y="1792713"/>
            <a:ext cx="10463482" cy="135328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bg1"/>
                </a:solidFill>
                <a:latin typeface="+mj-lt"/>
                <a:ea typeface="+mj-ea"/>
                <a:cs typeface="+mj-cs"/>
              </a:defRPr>
            </a:lvl1pPr>
          </a:lstStyle>
          <a:p>
            <a:pPr>
              <a:lnSpc>
                <a:spcPct val="100000"/>
              </a:lnSpc>
              <a:spcAft>
                <a:spcPct val="0"/>
              </a:spcAft>
            </a:pPr>
            <a:r>
              <a:rPr lang="en-US" altLang="en-US" sz="5000" dirty="0">
                <a:latin typeface="Montserrat" panose="00000500000000000000" pitchFamily="50" charset="0"/>
                <a:ea typeface="Roboto" panose="02000000000000000000" pitchFamily="2" charset="0"/>
              </a:rPr>
              <a:t>USER EXPERIENCE &amp; WORKFLOW</a:t>
            </a:r>
          </a:p>
        </p:txBody>
      </p:sp>
      <p:grpSp>
        <p:nvGrpSpPr>
          <p:cNvPr id="9" name="Group 8">
            <a:extLst>
              <a:ext uri="{FF2B5EF4-FFF2-40B4-BE49-F238E27FC236}">
                <a16:creationId xmlns:a16="http://schemas.microsoft.com/office/drawing/2014/main" id="{14BBE031-05D3-3EF2-E143-5091CD0A5078}"/>
              </a:ext>
            </a:extLst>
          </p:cNvPr>
          <p:cNvGrpSpPr/>
          <p:nvPr/>
        </p:nvGrpSpPr>
        <p:grpSpPr>
          <a:xfrm>
            <a:off x="4193516" y="3649371"/>
            <a:ext cx="7134225" cy="2641662"/>
            <a:chOff x="-1437014" y="3646916"/>
            <a:chExt cx="5937143" cy="2198406"/>
          </a:xfrm>
        </p:grpSpPr>
        <p:sp>
          <p:nvSpPr>
            <p:cNvPr id="10" name="Rectangle: Rounded Corners 9">
              <a:extLst>
                <a:ext uri="{FF2B5EF4-FFF2-40B4-BE49-F238E27FC236}">
                  <a16:creationId xmlns:a16="http://schemas.microsoft.com/office/drawing/2014/main" id="{B39D2012-097D-00C5-A7E5-AF65D72AB686}"/>
                </a:ext>
              </a:extLst>
            </p:cNvPr>
            <p:cNvSpPr/>
            <p:nvPr/>
          </p:nvSpPr>
          <p:spPr>
            <a:xfrm>
              <a:off x="-1437014" y="3646916"/>
              <a:ext cx="5937143" cy="219840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5">
              <a:extLst>
                <a:ext uri="{FF2B5EF4-FFF2-40B4-BE49-F238E27FC236}">
                  <a16:creationId xmlns:a16="http://schemas.microsoft.com/office/drawing/2014/main" id="{C89F453E-ED92-E91F-23E2-AA9EF14CC0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6300" y="4091280"/>
              <a:ext cx="961273" cy="36333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7">
              <a:extLst>
                <a:ext uri="{FF2B5EF4-FFF2-40B4-BE49-F238E27FC236}">
                  <a16:creationId xmlns:a16="http://schemas.microsoft.com/office/drawing/2014/main" id="{040E5060-E319-B716-A103-EDA2E37FD8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720" y="5279706"/>
              <a:ext cx="868537" cy="3280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8">
              <a:extLst>
                <a:ext uri="{FF2B5EF4-FFF2-40B4-BE49-F238E27FC236}">
                  <a16:creationId xmlns:a16="http://schemas.microsoft.com/office/drawing/2014/main" id="{28DB8A69-677B-447A-11C6-246C88DCD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6901" y="4098239"/>
              <a:ext cx="979267" cy="36956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9">
              <a:extLst>
                <a:ext uri="{FF2B5EF4-FFF2-40B4-BE49-F238E27FC236}">
                  <a16:creationId xmlns:a16="http://schemas.microsoft.com/office/drawing/2014/main" id="{9C85D3AD-389E-1DC8-1D7F-85664707E9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025" y="4092010"/>
              <a:ext cx="1006949" cy="37994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Picture 10">
              <a:extLst>
                <a:ext uri="{FF2B5EF4-FFF2-40B4-BE49-F238E27FC236}">
                  <a16:creationId xmlns:a16="http://schemas.microsoft.com/office/drawing/2014/main" id="{474C4D9D-D34B-3634-21D7-D10446B768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9677" y="4630042"/>
              <a:ext cx="926670" cy="34949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 name="Picture 15">
              <a:extLst>
                <a:ext uri="{FF2B5EF4-FFF2-40B4-BE49-F238E27FC236}">
                  <a16:creationId xmlns:a16="http://schemas.microsoft.com/office/drawing/2014/main" id="{F1DAF051-E27C-B157-52DC-2B6E343DA9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0786" y="4692636"/>
              <a:ext cx="926670" cy="34949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Picture 2">
              <a:extLst>
                <a:ext uri="{FF2B5EF4-FFF2-40B4-BE49-F238E27FC236}">
                  <a16:creationId xmlns:a16="http://schemas.microsoft.com/office/drawing/2014/main" id="{70537E19-203A-ED98-5C01-706A7BC4DAC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6341" y="4630042"/>
              <a:ext cx="961273" cy="36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A picture containing object&#10;&#10;Description automatically generated">
              <a:extLst>
                <a:ext uri="{FF2B5EF4-FFF2-40B4-BE49-F238E27FC236}">
                  <a16:creationId xmlns:a16="http://schemas.microsoft.com/office/drawing/2014/main" id="{F999276B-5EF3-F95F-52C3-4DF28798932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56300" y="5221144"/>
              <a:ext cx="843623" cy="318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A picture containing object&#10;&#10;Description automatically generated">
              <a:extLst>
                <a:ext uri="{FF2B5EF4-FFF2-40B4-BE49-F238E27FC236}">
                  <a16:creationId xmlns:a16="http://schemas.microsoft.com/office/drawing/2014/main" id="{90410BB8-C6B8-670C-F7A4-ED08B8F7337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111" y="5243780"/>
              <a:ext cx="884454" cy="33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descr="A close up of a screen&#10;&#10;Description automatically generated">
              <a:extLst>
                <a:ext uri="{FF2B5EF4-FFF2-40B4-BE49-F238E27FC236}">
                  <a16:creationId xmlns:a16="http://schemas.microsoft.com/office/drawing/2014/main" id="{D2F0DE39-8171-4057-9D74-D34B4767BB8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98847" y="5286627"/>
              <a:ext cx="832549" cy="314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8">
              <a:extLst>
                <a:ext uri="{FF2B5EF4-FFF2-40B4-BE49-F238E27FC236}">
                  <a16:creationId xmlns:a16="http://schemas.microsoft.com/office/drawing/2014/main" id="{B6E29A0C-86E1-87B7-FA39-60CC9959F86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30272" y="4657724"/>
              <a:ext cx="843623" cy="318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0">
              <a:extLst>
                <a:ext uri="{FF2B5EF4-FFF2-40B4-BE49-F238E27FC236}">
                  <a16:creationId xmlns:a16="http://schemas.microsoft.com/office/drawing/2014/main" id="{9EB3FFB5-C8D8-783E-00FB-806C8423E4A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0786" y="4096162"/>
              <a:ext cx="968886" cy="365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Oval 4">
            <a:extLst>
              <a:ext uri="{FF2B5EF4-FFF2-40B4-BE49-F238E27FC236}">
                <a16:creationId xmlns:a16="http://schemas.microsoft.com/office/drawing/2014/main" id="{A249696E-63CC-C50C-97B9-2C50239D875E}"/>
              </a:ext>
            </a:extLst>
          </p:cNvPr>
          <p:cNvSpPr/>
          <p:nvPr/>
        </p:nvSpPr>
        <p:spPr>
          <a:xfrm rot="2408254">
            <a:off x="4132448" y="3481780"/>
            <a:ext cx="411109" cy="677074"/>
          </a:xfrm>
          <a:prstGeom prst="ellipse">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394FAE0D-752F-DE2D-6052-09C38FF18986}"/>
              </a:ext>
            </a:extLst>
          </p:cNvPr>
          <p:cNvSpPr/>
          <p:nvPr/>
        </p:nvSpPr>
        <p:spPr>
          <a:xfrm>
            <a:off x="3897661" y="3554575"/>
            <a:ext cx="585386" cy="58538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6329850-506B-96A9-9506-C29B667198D4}"/>
              </a:ext>
            </a:extLst>
          </p:cNvPr>
          <p:cNvSpPr/>
          <p:nvPr/>
        </p:nvSpPr>
        <p:spPr>
          <a:xfrm rot="19034025">
            <a:off x="3848983" y="3523564"/>
            <a:ext cx="361438" cy="676579"/>
          </a:xfrm>
          <a:prstGeom prst="ellipse">
            <a:avLst/>
          </a:prstGeom>
          <a:solidFill>
            <a:srgbClr val="CC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94766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750"/>
                                        <p:tgtEl>
                                          <p:spTgt spid="7"/>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0-#ppt_w/2"/>
                                          </p:val>
                                        </p:tav>
                                        <p:tav tm="100000">
                                          <p:val>
                                            <p:strVal val="#ppt_x"/>
                                          </p:val>
                                        </p:tav>
                                      </p:tavLst>
                                    </p:anim>
                                    <p:anim calcmode="lin" valueType="num">
                                      <p:cBhvr additive="base">
                                        <p:cTn id="11" dur="1000" fill="hold"/>
                                        <p:tgtEl>
                                          <p:spTgt spid="3"/>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750" fill="hold"/>
                                        <p:tgtEl>
                                          <p:spTgt spid="5"/>
                                        </p:tgtEl>
                                        <p:attrNameLst>
                                          <p:attrName>ppt_x</p:attrName>
                                        </p:attrNameLst>
                                      </p:cBhvr>
                                      <p:tavLst>
                                        <p:tav tm="0">
                                          <p:val>
                                            <p:strVal val="0-#ppt_w/2"/>
                                          </p:val>
                                        </p:tav>
                                        <p:tav tm="100000">
                                          <p:val>
                                            <p:strVal val="#ppt_x"/>
                                          </p:val>
                                        </p:tav>
                                      </p:tavLst>
                                    </p:anim>
                                    <p:anim calcmode="lin" valueType="num">
                                      <p:cBhvr additive="base">
                                        <p:cTn id="15" dur="75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750" fill="hold"/>
                                        <p:tgtEl>
                                          <p:spTgt spid="2"/>
                                        </p:tgtEl>
                                        <p:attrNameLst>
                                          <p:attrName>ppt_x</p:attrName>
                                        </p:attrNameLst>
                                      </p:cBhvr>
                                      <p:tavLst>
                                        <p:tav tm="0">
                                          <p:val>
                                            <p:strVal val="0-#ppt_w/2"/>
                                          </p:val>
                                        </p:tav>
                                        <p:tav tm="100000">
                                          <p:val>
                                            <p:strVal val="#ppt_x"/>
                                          </p:val>
                                        </p:tav>
                                      </p:tavLst>
                                    </p:anim>
                                    <p:anim calcmode="lin" valueType="num">
                                      <p:cBhvr additive="base">
                                        <p:cTn id="19" dur="750" fill="hold"/>
                                        <p:tgtEl>
                                          <p:spTgt spid="2"/>
                                        </p:tgtEl>
                                        <p:attrNameLst>
                                          <p:attrName>ppt_y</p:attrName>
                                        </p:attrNameLst>
                                      </p:cBhvr>
                                      <p:tavLst>
                                        <p:tav tm="0">
                                          <p:val>
                                            <p:strVal val="#ppt_y"/>
                                          </p:val>
                                        </p:tav>
                                        <p:tav tm="100000">
                                          <p:val>
                                            <p:strVal val="#ppt_y"/>
                                          </p:val>
                                        </p:tav>
                                      </p:tavLst>
                                    </p:anim>
                                  </p:childTnLst>
                                </p:cTn>
                              </p:par>
                              <p:par>
                                <p:cTn id="20" presetID="50" presetClass="exit" presetSubtype="0" accel="100000" fill="hold" grpId="1" nodeType="withEffect">
                                  <p:stCondLst>
                                    <p:cond delay="0"/>
                                  </p:stCondLst>
                                  <p:childTnLst>
                                    <p:anim calcmode="lin" valueType="num">
                                      <p:cBhvr>
                                        <p:cTn id="21" dur="1500"/>
                                        <p:tgtEl>
                                          <p:spTgt spid="3"/>
                                        </p:tgtEl>
                                        <p:attrNameLst>
                                          <p:attrName>ppt_w</p:attrName>
                                        </p:attrNameLst>
                                      </p:cBhvr>
                                      <p:tavLst>
                                        <p:tav tm="0">
                                          <p:val>
                                            <p:strVal val="ppt_w"/>
                                          </p:val>
                                        </p:tav>
                                        <p:tav tm="100000">
                                          <p:val>
                                            <p:strVal val="ppt_w+.3"/>
                                          </p:val>
                                        </p:tav>
                                      </p:tavLst>
                                    </p:anim>
                                    <p:anim calcmode="lin" valueType="num">
                                      <p:cBhvr>
                                        <p:cTn id="22" dur="1500"/>
                                        <p:tgtEl>
                                          <p:spTgt spid="3"/>
                                        </p:tgtEl>
                                        <p:attrNameLst>
                                          <p:attrName>ppt_h</p:attrName>
                                        </p:attrNameLst>
                                      </p:cBhvr>
                                      <p:tavLst>
                                        <p:tav tm="0">
                                          <p:val>
                                            <p:strVal val="ppt_h"/>
                                          </p:val>
                                        </p:tav>
                                        <p:tav tm="100000">
                                          <p:val>
                                            <p:strVal val="ppt_h"/>
                                          </p:val>
                                        </p:tav>
                                      </p:tavLst>
                                    </p:anim>
                                    <p:animEffect transition="out" filter="fade">
                                      <p:cBhvr>
                                        <p:cTn id="23" dur="1500"/>
                                        <p:tgtEl>
                                          <p:spTgt spid="3"/>
                                        </p:tgtEl>
                                      </p:cBhvr>
                                    </p:animEffect>
                                    <p:set>
                                      <p:cBhvr>
                                        <p:cTn id="24" dur="1" fill="hold">
                                          <p:stCondLst>
                                            <p:cond delay="1499"/>
                                          </p:stCondLst>
                                        </p:cTn>
                                        <p:tgtEl>
                                          <p:spTgt spid="3"/>
                                        </p:tgtEl>
                                        <p:attrNameLst>
                                          <p:attrName>style.visibility</p:attrName>
                                        </p:attrNameLst>
                                      </p:cBhvr>
                                      <p:to>
                                        <p:strVal val="hidden"/>
                                      </p:to>
                                    </p:set>
                                  </p:childTnLst>
                                </p:cTn>
                              </p:par>
                              <p:par>
                                <p:cTn id="25" presetID="50" presetClass="exit" presetSubtype="0" accel="100000" fill="hold" grpId="1" nodeType="withEffect">
                                  <p:stCondLst>
                                    <p:cond delay="0"/>
                                  </p:stCondLst>
                                  <p:childTnLst>
                                    <p:anim calcmode="lin" valueType="num">
                                      <p:cBhvr>
                                        <p:cTn id="26" dur="2000"/>
                                        <p:tgtEl>
                                          <p:spTgt spid="5"/>
                                        </p:tgtEl>
                                        <p:attrNameLst>
                                          <p:attrName>ppt_w</p:attrName>
                                        </p:attrNameLst>
                                      </p:cBhvr>
                                      <p:tavLst>
                                        <p:tav tm="0">
                                          <p:val>
                                            <p:strVal val="ppt_w"/>
                                          </p:val>
                                        </p:tav>
                                        <p:tav tm="100000">
                                          <p:val>
                                            <p:strVal val="ppt_w+.3"/>
                                          </p:val>
                                        </p:tav>
                                      </p:tavLst>
                                    </p:anim>
                                    <p:anim calcmode="lin" valueType="num">
                                      <p:cBhvr>
                                        <p:cTn id="27" dur="2000"/>
                                        <p:tgtEl>
                                          <p:spTgt spid="5"/>
                                        </p:tgtEl>
                                        <p:attrNameLst>
                                          <p:attrName>ppt_h</p:attrName>
                                        </p:attrNameLst>
                                      </p:cBhvr>
                                      <p:tavLst>
                                        <p:tav tm="0">
                                          <p:val>
                                            <p:strVal val="ppt_h"/>
                                          </p:val>
                                        </p:tav>
                                        <p:tav tm="100000">
                                          <p:val>
                                            <p:strVal val="ppt_h"/>
                                          </p:val>
                                        </p:tav>
                                      </p:tavLst>
                                    </p:anim>
                                    <p:animEffect transition="out" filter="fade">
                                      <p:cBhvr>
                                        <p:cTn id="28" dur="2000"/>
                                        <p:tgtEl>
                                          <p:spTgt spid="5"/>
                                        </p:tgtEl>
                                      </p:cBhvr>
                                    </p:animEffect>
                                    <p:set>
                                      <p:cBhvr>
                                        <p:cTn id="29" dur="1" fill="hold">
                                          <p:stCondLst>
                                            <p:cond delay="1999"/>
                                          </p:stCondLst>
                                        </p:cTn>
                                        <p:tgtEl>
                                          <p:spTgt spid="5"/>
                                        </p:tgtEl>
                                        <p:attrNameLst>
                                          <p:attrName>style.visibility</p:attrName>
                                        </p:attrNameLst>
                                      </p:cBhvr>
                                      <p:to>
                                        <p:strVal val="hidden"/>
                                      </p:to>
                                    </p:set>
                                  </p:childTnLst>
                                </p:cTn>
                              </p:par>
                              <p:par>
                                <p:cTn id="30" presetID="53" presetClass="exit" presetSubtype="32" fill="hold" grpId="1" nodeType="withEffect">
                                  <p:stCondLst>
                                    <p:cond delay="0"/>
                                  </p:stCondLst>
                                  <p:childTnLst>
                                    <p:anim calcmode="lin" valueType="num">
                                      <p:cBhvr>
                                        <p:cTn id="31" dur="2250"/>
                                        <p:tgtEl>
                                          <p:spTgt spid="2"/>
                                        </p:tgtEl>
                                        <p:attrNameLst>
                                          <p:attrName>ppt_w</p:attrName>
                                        </p:attrNameLst>
                                      </p:cBhvr>
                                      <p:tavLst>
                                        <p:tav tm="0">
                                          <p:val>
                                            <p:strVal val="ppt_w"/>
                                          </p:val>
                                        </p:tav>
                                        <p:tav tm="100000">
                                          <p:val>
                                            <p:fltVal val="0"/>
                                          </p:val>
                                        </p:tav>
                                      </p:tavLst>
                                    </p:anim>
                                    <p:anim calcmode="lin" valueType="num">
                                      <p:cBhvr>
                                        <p:cTn id="32" dur="2250"/>
                                        <p:tgtEl>
                                          <p:spTgt spid="2"/>
                                        </p:tgtEl>
                                        <p:attrNameLst>
                                          <p:attrName>ppt_h</p:attrName>
                                        </p:attrNameLst>
                                      </p:cBhvr>
                                      <p:tavLst>
                                        <p:tav tm="0">
                                          <p:val>
                                            <p:strVal val="ppt_h"/>
                                          </p:val>
                                        </p:tav>
                                        <p:tav tm="100000">
                                          <p:val>
                                            <p:fltVal val="0"/>
                                          </p:val>
                                        </p:tav>
                                      </p:tavLst>
                                    </p:anim>
                                    <p:animEffect transition="out" filter="fade">
                                      <p:cBhvr>
                                        <p:cTn id="33" dur="2250"/>
                                        <p:tgtEl>
                                          <p:spTgt spid="2"/>
                                        </p:tgtEl>
                                      </p:cBhvr>
                                    </p:animEffect>
                                    <p:set>
                                      <p:cBhvr>
                                        <p:cTn id="34" dur="1" fill="hold">
                                          <p:stCondLst>
                                            <p:cond delay="224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P spid="5" grpId="1" animBg="1"/>
      <p:bldP spid="2" grpId="0" animBg="1"/>
      <p:bldP spid="2" grpId="1" animBg="1"/>
      <p:bldP spid="3" grpId="0" animBg="1"/>
      <p:bldP spid="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FCD6FDD-B785-EA59-ABCE-471712F84C8D}"/>
              </a:ext>
            </a:extLst>
          </p:cNvPr>
          <p:cNvPicPr>
            <a:picLocks noChangeAspect="1"/>
          </p:cNvPicPr>
          <p:nvPr/>
        </p:nvPicPr>
        <p:blipFill>
          <a:blip r:embed="rId3"/>
          <a:stretch>
            <a:fillRect/>
          </a:stretch>
        </p:blipFill>
        <p:spPr>
          <a:xfrm>
            <a:off x="960422" y="302419"/>
            <a:ext cx="7772400" cy="5456458"/>
          </a:xfrm>
          <a:prstGeom prst="rect">
            <a:avLst/>
          </a:prstGeom>
        </p:spPr>
      </p:pic>
      <p:sp>
        <p:nvSpPr>
          <p:cNvPr id="21" name="Rectangle 20">
            <a:extLst>
              <a:ext uri="{FF2B5EF4-FFF2-40B4-BE49-F238E27FC236}">
                <a16:creationId xmlns:a16="http://schemas.microsoft.com/office/drawing/2014/main" id="{0110BDD6-777D-3AE5-2408-5EB96E7C8A50}"/>
              </a:ext>
            </a:extLst>
          </p:cNvPr>
          <p:cNvSpPr/>
          <p:nvPr/>
        </p:nvSpPr>
        <p:spPr>
          <a:xfrm>
            <a:off x="4698749" y="1041149"/>
            <a:ext cx="2444435" cy="2263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0">
            <a:extLst>
              <a:ext uri="{FF2B5EF4-FFF2-40B4-BE49-F238E27FC236}">
                <a16:creationId xmlns:a16="http://schemas.microsoft.com/office/drawing/2014/main" id="{9F5647D5-0B51-A823-2F24-BF51A0F0DCC6}"/>
              </a:ext>
            </a:extLst>
          </p:cNvPr>
          <p:cNvSpPr>
            <a:spLocks noChangeArrowheads="1"/>
          </p:cNvSpPr>
          <p:nvPr/>
        </p:nvSpPr>
        <p:spPr bwMode="auto">
          <a:xfrm>
            <a:off x="723145" y="6191284"/>
            <a:ext cx="8246953"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Download </a:t>
            </a:r>
            <a:r>
              <a:rPr lang="en-US" altLang="en-US" sz="1400" b="0" dirty="0" err="1">
                <a:solidFill>
                  <a:srgbClr val="44546A"/>
                </a:solidFill>
                <a:latin typeface="Montserrat" panose="00000500000000000000" pitchFamily="50" charset="0"/>
              </a:rPr>
              <a:t>CheckID</a:t>
            </a:r>
            <a:r>
              <a:rPr lang="en-US" altLang="en-US" sz="1400" b="0" dirty="0">
                <a:solidFill>
                  <a:srgbClr val="44546A"/>
                </a:solidFill>
                <a:latin typeface="Montserrat" panose="00000500000000000000" pitchFamily="50" charset="0"/>
              </a:rPr>
              <a:t> Client App and start App when experience demo </a:t>
            </a:r>
            <a:r>
              <a:rPr lang="en-US" altLang="en-US" sz="1400" b="0" dirty="0" err="1">
                <a:solidFill>
                  <a:srgbClr val="44546A"/>
                </a:solidFill>
                <a:latin typeface="Montserrat" panose="00000500000000000000" pitchFamily="50" charset="0"/>
              </a:rPr>
              <a:t>EIDBANK</a:t>
            </a:r>
            <a:r>
              <a:rPr lang="en-US" altLang="en-US" sz="1400" b="0" dirty="0">
                <a:solidFill>
                  <a:srgbClr val="44546A"/>
                </a:solidFill>
                <a:latin typeface="Montserrat" panose="00000500000000000000" pitchFamily="50" charset="0"/>
              </a:rPr>
              <a:t> Website  </a:t>
            </a:r>
          </a:p>
        </p:txBody>
      </p:sp>
    </p:spTree>
    <p:extLst>
      <p:ext uri="{BB962C8B-B14F-4D97-AF65-F5344CB8AC3E}">
        <p14:creationId xmlns:p14="http://schemas.microsoft.com/office/powerpoint/2010/main" val="109760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243FF5-03A5-7504-57F1-EA4BE82BD7F8}"/>
              </a:ext>
            </a:extLst>
          </p:cNvPr>
          <p:cNvPicPr>
            <a:picLocks noChangeAspect="1"/>
          </p:cNvPicPr>
          <p:nvPr/>
        </p:nvPicPr>
        <p:blipFill>
          <a:blip r:embed="rId3"/>
          <a:stretch>
            <a:fillRect/>
          </a:stretch>
        </p:blipFill>
        <p:spPr>
          <a:xfrm>
            <a:off x="4989213" y="219317"/>
            <a:ext cx="4572000" cy="3209681"/>
          </a:xfrm>
          <a:prstGeom prst="rect">
            <a:avLst/>
          </a:prstGeom>
        </p:spPr>
      </p:pic>
      <p:pic>
        <p:nvPicPr>
          <p:cNvPr id="20" name="Picture 19">
            <a:extLst>
              <a:ext uri="{FF2B5EF4-FFF2-40B4-BE49-F238E27FC236}">
                <a16:creationId xmlns:a16="http://schemas.microsoft.com/office/drawing/2014/main" id="{87240135-E204-5036-5F82-1513D1CF8B57}"/>
              </a:ext>
            </a:extLst>
          </p:cNvPr>
          <p:cNvPicPr>
            <a:picLocks noChangeAspect="1"/>
          </p:cNvPicPr>
          <p:nvPr/>
        </p:nvPicPr>
        <p:blipFill>
          <a:blip r:embed="rId3"/>
          <a:stretch>
            <a:fillRect/>
          </a:stretch>
        </p:blipFill>
        <p:spPr>
          <a:xfrm>
            <a:off x="218038" y="219318"/>
            <a:ext cx="4572000" cy="3209681"/>
          </a:xfrm>
          <a:prstGeom prst="rect">
            <a:avLst/>
          </a:prstGeom>
        </p:spPr>
      </p:pic>
      <p:pic>
        <p:nvPicPr>
          <p:cNvPr id="22" name="Picture 21">
            <a:extLst>
              <a:ext uri="{FF2B5EF4-FFF2-40B4-BE49-F238E27FC236}">
                <a16:creationId xmlns:a16="http://schemas.microsoft.com/office/drawing/2014/main" id="{1573E12A-4A27-3D86-52ED-7D2E17A84F01}"/>
              </a:ext>
            </a:extLst>
          </p:cNvPr>
          <p:cNvPicPr>
            <a:picLocks noChangeAspect="1"/>
          </p:cNvPicPr>
          <p:nvPr/>
        </p:nvPicPr>
        <p:blipFill rotWithShape="1">
          <a:blip r:embed="rId4"/>
          <a:srcRect l="13088" t="19820" r="13493" b="17471"/>
          <a:stretch/>
        </p:blipFill>
        <p:spPr>
          <a:xfrm>
            <a:off x="218038" y="3675707"/>
            <a:ext cx="4572000" cy="2912042"/>
          </a:xfrm>
          <a:prstGeom prst="rect">
            <a:avLst/>
          </a:prstGeom>
        </p:spPr>
      </p:pic>
      <p:pic>
        <p:nvPicPr>
          <p:cNvPr id="23" name="Picture 22">
            <a:extLst>
              <a:ext uri="{FF2B5EF4-FFF2-40B4-BE49-F238E27FC236}">
                <a16:creationId xmlns:a16="http://schemas.microsoft.com/office/drawing/2014/main" id="{DE1C7A94-1D1D-12F2-50E0-9428E4A02E9C}"/>
              </a:ext>
            </a:extLst>
          </p:cNvPr>
          <p:cNvPicPr>
            <a:picLocks noChangeAspect="1"/>
          </p:cNvPicPr>
          <p:nvPr/>
        </p:nvPicPr>
        <p:blipFill rotWithShape="1">
          <a:blip r:embed="rId5"/>
          <a:srcRect l="16218" t="20879" r="11513" b="15021"/>
          <a:stretch/>
        </p:blipFill>
        <p:spPr>
          <a:xfrm>
            <a:off x="4989213" y="3680264"/>
            <a:ext cx="4572000" cy="2907486"/>
          </a:xfrm>
          <a:prstGeom prst="rect">
            <a:avLst/>
          </a:prstGeom>
        </p:spPr>
      </p:pic>
      <p:sp>
        <p:nvSpPr>
          <p:cNvPr id="24" name="Rectangle 23">
            <a:extLst>
              <a:ext uri="{FF2B5EF4-FFF2-40B4-BE49-F238E27FC236}">
                <a16:creationId xmlns:a16="http://schemas.microsoft.com/office/drawing/2014/main" id="{DF026D6B-0E98-425D-4883-6F4B6CC854D4}"/>
              </a:ext>
            </a:extLst>
          </p:cNvPr>
          <p:cNvSpPr/>
          <p:nvPr/>
        </p:nvSpPr>
        <p:spPr>
          <a:xfrm>
            <a:off x="8184332" y="468515"/>
            <a:ext cx="570368" cy="19012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152C3812-B989-FDA6-EB81-24A03EAD73A5}"/>
              </a:ext>
            </a:extLst>
          </p:cNvPr>
          <p:cNvCxnSpPr/>
          <p:nvPr/>
        </p:nvCxnSpPr>
        <p:spPr>
          <a:xfrm>
            <a:off x="1910281" y="4490521"/>
            <a:ext cx="3259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020BBB0-E88D-2AC6-1A38-CE7F46F20F03}"/>
              </a:ext>
            </a:extLst>
          </p:cNvPr>
          <p:cNvCxnSpPr/>
          <p:nvPr/>
        </p:nvCxnSpPr>
        <p:spPr>
          <a:xfrm>
            <a:off x="1898210" y="4823990"/>
            <a:ext cx="3259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8E2D904-F9EF-8735-B82C-0A1643C5A18D}"/>
              </a:ext>
            </a:extLst>
          </p:cNvPr>
          <p:cNvCxnSpPr/>
          <p:nvPr/>
        </p:nvCxnSpPr>
        <p:spPr>
          <a:xfrm>
            <a:off x="1910281" y="5148406"/>
            <a:ext cx="3259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BE202BA-0FC3-198B-F999-BB62C287D3CC}"/>
              </a:ext>
            </a:extLst>
          </p:cNvPr>
          <p:cNvSpPr/>
          <p:nvPr/>
        </p:nvSpPr>
        <p:spPr>
          <a:xfrm>
            <a:off x="6971168" y="5332491"/>
            <a:ext cx="651850" cy="27160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833F0FB-E544-C703-1FCC-021F8117CC83}"/>
              </a:ext>
            </a:extLst>
          </p:cNvPr>
          <p:cNvSpPr/>
          <p:nvPr/>
        </p:nvSpPr>
        <p:spPr>
          <a:xfrm>
            <a:off x="2651910" y="398351"/>
            <a:ext cx="534155" cy="1584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782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heel(1)">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24"/>
                                        </p:tgtEl>
                                      </p:cBhvr>
                                    </p:animEffect>
                                    <p:set>
                                      <p:cBhvr>
                                        <p:cTn id="29" dur="1" fill="hold">
                                          <p:stCondLst>
                                            <p:cond delay="499"/>
                                          </p:stCondLst>
                                        </p:cTn>
                                        <p:tgtEl>
                                          <p:spTgt spid="24"/>
                                        </p:tgtEl>
                                        <p:attrNameLst>
                                          <p:attrName>style.visibility</p:attrName>
                                        </p:attrNameLst>
                                      </p:cBhvr>
                                      <p:to>
                                        <p:strVal val="hidden"/>
                                      </p:to>
                                    </p:set>
                                  </p:childTnLst>
                                </p:cTn>
                              </p:par>
                              <p:par>
                                <p:cTn id="30" presetID="22" presetClass="entr" presetSubtype="4"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28"/>
                                        </p:tgtEl>
                                      </p:cBhvr>
                                    </p:animEffect>
                                    <p:set>
                                      <p:cBhvr>
                                        <p:cTn id="48" dur="1" fill="hold">
                                          <p:stCondLst>
                                            <p:cond delay="499"/>
                                          </p:stCondLst>
                                        </p:cTn>
                                        <p:tgtEl>
                                          <p:spTgt spid="28"/>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9"/>
                                        </p:tgtEl>
                                      </p:cBhvr>
                                    </p:animEffect>
                                    <p:set>
                                      <p:cBhvr>
                                        <p:cTn id="51" dur="1" fill="hold">
                                          <p:stCondLst>
                                            <p:cond delay="499"/>
                                          </p:stCondLst>
                                        </p:cTn>
                                        <p:tgtEl>
                                          <p:spTgt spid="29"/>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30"/>
                                        </p:tgtEl>
                                      </p:cBhvr>
                                    </p:animEffect>
                                    <p:set>
                                      <p:cBhvr>
                                        <p:cTn id="54" dur="1" fill="hold">
                                          <p:stCondLst>
                                            <p:cond delay="499"/>
                                          </p:stCondLst>
                                        </p:cTn>
                                        <p:tgtEl>
                                          <p:spTgt spid="30"/>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heel(1)">
                                      <p:cBhvr>
                                        <p:cTn id="61" dur="500"/>
                                        <p:tgtEl>
                                          <p:spTgt spid="3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1" nodeType="clickEffect">
                                  <p:stCondLst>
                                    <p:cond delay="0"/>
                                  </p:stCondLst>
                                  <p:childTnLst>
                                    <p:animEffect transition="out" filter="fade">
                                      <p:cBhvr>
                                        <p:cTn id="65" dur="500"/>
                                        <p:tgtEl>
                                          <p:spTgt spid="31"/>
                                        </p:tgtEl>
                                      </p:cBhvr>
                                    </p:animEffect>
                                    <p:set>
                                      <p:cBhvr>
                                        <p:cTn id="66"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31" grpId="0" animBg="1"/>
      <p:bldP spid="31" grpId="1"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1E528C7-A87D-E919-D564-33E6D88C9209}"/>
              </a:ext>
            </a:extLst>
          </p:cNvPr>
          <p:cNvPicPr>
            <a:picLocks noChangeAspect="1"/>
          </p:cNvPicPr>
          <p:nvPr/>
        </p:nvPicPr>
        <p:blipFill rotWithShape="1">
          <a:blip r:embed="rId2"/>
          <a:srcRect l="35408" t="19228" r="35884" b="20403"/>
          <a:stretch/>
        </p:blipFill>
        <p:spPr>
          <a:xfrm>
            <a:off x="533190" y="1600200"/>
            <a:ext cx="2461063" cy="3657600"/>
          </a:xfrm>
          <a:prstGeom prst="rect">
            <a:avLst/>
          </a:prstGeom>
        </p:spPr>
      </p:pic>
      <p:pic>
        <p:nvPicPr>
          <p:cNvPr id="19" name="Picture 18">
            <a:extLst>
              <a:ext uri="{FF2B5EF4-FFF2-40B4-BE49-F238E27FC236}">
                <a16:creationId xmlns:a16="http://schemas.microsoft.com/office/drawing/2014/main" id="{6EBB951F-5AAC-6469-7DDF-A6E4DEC328F7}"/>
              </a:ext>
            </a:extLst>
          </p:cNvPr>
          <p:cNvPicPr>
            <a:picLocks noChangeAspect="1"/>
          </p:cNvPicPr>
          <p:nvPr/>
        </p:nvPicPr>
        <p:blipFill rotWithShape="1">
          <a:blip r:embed="rId3"/>
          <a:srcRect l="35620" t="18832" r="34880" b="21543"/>
          <a:stretch/>
        </p:blipFill>
        <p:spPr>
          <a:xfrm>
            <a:off x="533190" y="1600200"/>
            <a:ext cx="2473869" cy="3657600"/>
          </a:xfrm>
          <a:prstGeom prst="rect">
            <a:avLst/>
          </a:prstGeom>
        </p:spPr>
      </p:pic>
      <p:pic>
        <p:nvPicPr>
          <p:cNvPr id="20" name="Picture 19">
            <a:extLst>
              <a:ext uri="{FF2B5EF4-FFF2-40B4-BE49-F238E27FC236}">
                <a16:creationId xmlns:a16="http://schemas.microsoft.com/office/drawing/2014/main" id="{BF7F6914-2C38-ECE9-DDA0-C578740436B0}"/>
              </a:ext>
            </a:extLst>
          </p:cNvPr>
          <p:cNvPicPr>
            <a:picLocks noChangeAspect="1"/>
          </p:cNvPicPr>
          <p:nvPr/>
        </p:nvPicPr>
        <p:blipFill rotWithShape="1">
          <a:blip r:embed="rId4"/>
          <a:srcRect l="10802" t="19853" r="11056" b="12063"/>
          <a:stretch/>
        </p:blipFill>
        <p:spPr>
          <a:xfrm>
            <a:off x="3670491" y="1600200"/>
            <a:ext cx="5300419" cy="3657600"/>
          </a:xfrm>
          <a:prstGeom prst="rect">
            <a:avLst/>
          </a:prstGeom>
        </p:spPr>
      </p:pic>
      <p:sp>
        <p:nvSpPr>
          <p:cNvPr id="21" name="Rectangle 20">
            <a:extLst>
              <a:ext uri="{FF2B5EF4-FFF2-40B4-BE49-F238E27FC236}">
                <a16:creationId xmlns:a16="http://schemas.microsoft.com/office/drawing/2014/main" id="{AB60E40F-EC03-EE5E-C736-1D22252F9535}"/>
              </a:ext>
            </a:extLst>
          </p:cNvPr>
          <p:cNvSpPr/>
          <p:nvPr/>
        </p:nvSpPr>
        <p:spPr>
          <a:xfrm>
            <a:off x="2104768" y="4929511"/>
            <a:ext cx="778598" cy="29081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3C1F28E-8BF5-B484-AAFE-31D8394F851B}"/>
              </a:ext>
            </a:extLst>
          </p:cNvPr>
          <p:cNvSpPr/>
          <p:nvPr/>
        </p:nvSpPr>
        <p:spPr>
          <a:xfrm>
            <a:off x="5991757" y="3835752"/>
            <a:ext cx="657885" cy="28065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4D2DC658-8F89-8819-697D-68E475A1FEF0}"/>
              </a:ext>
            </a:extLst>
          </p:cNvPr>
          <p:cNvPicPr>
            <a:picLocks noChangeAspect="1"/>
          </p:cNvPicPr>
          <p:nvPr/>
        </p:nvPicPr>
        <p:blipFill rotWithShape="1">
          <a:blip r:embed="rId5"/>
          <a:srcRect l="13417" t="20884" r="11360" b="16589"/>
          <a:stretch/>
        </p:blipFill>
        <p:spPr>
          <a:xfrm>
            <a:off x="3435331" y="1600200"/>
            <a:ext cx="5770735" cy="3657600"/>
          </a:xfrm>
          <a:prstGeom prst="rect">
            <a:avLst/>
          </a:prstGeom>
        </p:spPr>
      </p:pic>
      <p:cxnSp>
        <p:nvCxnSpPr>
          <p:cNvPr id="27" name="Straight Arrow Connector 26">
            <a:extLst>
              <a:ext uri="{FF2B5EF4-FFF2-40B4-BE49-F238E27FC236}">
                <a16:creationId xmlns:a16="http://schemas.microsoft.com/office/drawing/2014/main" id="{A821EE34-F61E-B0BF-8CBF-0F3F3AFD077C}"/>
              </a:ext>
            </a:extLst>
          </p:cNvPr>
          <p:cNvCxnSpPr/>
          <p:nvPr/>
        </p:nvCxnSpPr>
        <p:spPr>
          <a:xfrm>
            <a:off x="5548340" y="2568269"/>
            <a:ext cx="44341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73687EA-35EE-177F-A719-9E928E4DB951}"/>
              </a:ext>
            </a:extLst>
          </p:cNvPr>
          <p:cNvCxnSpPr/>
          <p:nvPr/>
        </p:nvCxnSpPr>
        <p:spPr>
          <a:xfrm>
            <a:off x="5548339" y="2974166"/>
            <a:ext cx="44341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770D84A-73C0-2CC8-11B9-B5391D98395F}"/>
              </a:ext>
            </a:extLst>
          </p:cNvPr>
          <p:cNvCxnSpPr/>
          <p:nvPr/>
        </p:nvCxnSpPr>
        <p:spPr>
          <a:xfrm>
            <a:off x="5548339" y="3416931"/>
            <a:ext cx="44341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5097F37F-06FE-FBF5-445E-13ABD42D81B7}"/>
              </a:ext>
            </a:extLst>
          </p:cNvPr>
          <p:cNvPicPr>
            <a:picLocks noChangeAspect="1"/>
          </p:cNvPicPr>
          <p:nvPr/>
        </p:nvPicPr>
        <p:blipFill rotWithShape="1">
          <a:blip r:embed="rId6"/>
          <a:srcRect l="13062" t="20566" r="10343" b="16060"/>
          <a:stretch/>
        </p:blipFill>
        <p:spPr>
          <a:xfrm>
            <a:off x="3429203" y="1600200"/>
            <a:ext cx="5911810" cy="3657600"/>
          </a:xfrm>
          <a:prstGeom prst="rect">
            <a:avLst/>
          </a:prstGeom>
        </p:spPr>
      </p:pic>
      <p:sp>
        <p:nvSpPr>
          <p:cNvPr id="30" name="Rectangle 29">
            <a:extLst>
              <a:ext uri="{FF2B5EF4-FFF2-40B4-BE49-F238E27FC236}">
                <a16:creationId xmlns:a16="http://schemas.microsoft.com/office/drawing/2014/main" id="{3C89443D-B09A-6060-1BCA-9132B7E0A993}"/>
              </a:ext>
            </a:extLst>
          </p:cNvPr>
          <p:cNvSpPr/>
          <p:nvPr/>
        </p:nvSpPr>
        <p:spPr>
          <a:xfrm>
            <a:off x="6734344" y="3636575"/>
            <a:ext cx="479833" cy="36213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4405DC01-7CE4-A94E-A602-61D136BB8A4A}"/>
              </a:ext>
            </a:extLst>
          </p:cNvPr>
          <p:cNvPicPr>
            <a:picLocks noChangeAspect="1"/>
          </p:cNvPicPr>
          <p:nvPr/>
        </p:nvPicPr>
        <p:blipFill rotWithShape="1">
          <a:blip r:embed="rId7"/>
          <a:srcRect l="34332" t="19129" r="35971" b="21373"/>
          <a:stretch/>
        </p:blipFill>
        <p:spPr>
          <a:xfrm>
            <a:off x="539185" y="1600200"/>
            <a:ext cx="2466439" cy="3657600"/>
          </a:xfrm>
          <a:prstGeom prst="rect">
            <a:avLst/>
          </a:prstGeom>
        </p:spPr>
      </p:pic>
      <p:sp>
        <p:nvSpPr>
          <p:cNvPr id="32" name="Rectangle 31">
            <a:extLst>
              <a:ext uri="{FF2B5EF4-FFF2-40B4-BE49-F238E27FC236}">
                <a16:creationId xmlns:a16="http://schemas.microsoft.com/office/drawing/2014/main" id="{AD3BCDFA-B6BE-6B67-1328-DE226D9C8E7C}"/>
              </a:ext>
            </a:extLst>
          </p:cNvPr>
          <p:cNvSpPr/>
          <p:nvPr/>
        </p:nvSpPr>
        <p:spPr>
          <a:xfrm>
            <a:off x="2408837" y="4929511"/>
            <a:ext cx="513722" cy="29081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95499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999"/>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heel(1)">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21"/>
                                        </p:tgtEl>
                                      </p:cBhvr>
                                    </p:animEffect>
                                    <p:set>
                                      <p:cBhvr>
                                        <p:cTn id="22" dur="1" fill="hold">
                                          <p:stCondLst>
                                            <p:cond delay="499"/>
                                          </p:stCondLst>
                                        </p:cTn>
                                        <p:tgtEl>
                                          <p:spTgt spid="21"/>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heel(1)">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27"/>
                                        </p:tgtEl>
                                      </p:cBhvr>
                                    </p:animEffect>
                                    <p:set>
                                      <p:cBhvr>
                                        <p:cTn id="55" dur="1" fill="hold">
                                          <p:stCondLst>
                                            <p:cond delay="499"/>
                                          </p:stCondLst>
                                        </p:cTn>
                                        <p:tgtEl>
                                          <p:spTgt spid="2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28"/>
                                        </p:tgtEl>
                                      </p:cBhvr>
                                    </p:animEffect>
                                    <p:set>
                                      <p:cBhvr>
                                        <p:cTn id="58" dur="1" fill="hold">
                                          <p:stCondLst>
                                            <p:cond delay="499"/>
                                          </p:stCondLst>
                                        </p:cTn>
                                        <p:tgtEl>
                                          <p:spTgt spid="2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29"/>
                                        </p:tgtEl>
                                      </p:cBhvr>
                                    </p:animEffect>
                                    <p:set>
                                      <p:cBhvr>
                                        <p:cTn id="61" dur="1" fill="hold">
                                          <p:stCondLst>
                                            <p:cond delay="499"/>
                                          </p:stCondLst>
                                        </p:cTn>
                                        <p:tgtEl>
                                          <p:spTgt spid="29"/>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24"/>
                                        </p:tgtEl>
                                      </p:cBhvr>
                                    </p:animEffect>
                                    <p:set>
                                      <p:cBhvr>
                                        <p:cTn id="64" dur="1" fill="hold">
                                          <p:stCondLst>
                                            <p:cond delay="499"/>
                                          </p:stCondLst>
                                        </p:cTn>
                                        <p:tgtEl>
                                          <p:spTgt spid="24"/>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heel(1)">
                                      <p:cBhvr>
                                        <p:cTn id="71" dur="500"/>
                                        <p:tgtEl>
                                          <p:spTgt spid="3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grpId="1" nodeType="clickEffect">
                                  <p:stCondLst>
                                    <p:cond delay="0"/>
                                  </p:stCondLst>
                                  <p:childTnLst>
                                    <p:animEffect transition="out" filter="fade">
                                      <p:cBhvr>
                                        <p:cTn id="75" dur="500"/>
                                        <p:tgtEl>
                                          <p:spTgt spid="30"/>
                                        </p:tgtEl>
                                      </p:cBhvr>
                                    </p:animEffect>
                                    <p:set>
                                      <p:cBhvr>
                                        <p:cTn id="76" dur="1" fill="hold">
                                          <p:stCondLst>
                                            <p:cond delay="499"/>
                                          </p:stCondLst>
                                        </p:cTn>
                                        <p:tgtEl>
                                          <p:spTgt spid="30"/>
                                        </p:tgtEl>
                                        <p:attrNameLst>
                                          <p:attrName>style.visibility</p:attrName>
                                        </p:attrNameLst>
                                      </p:cBhvr>
                                      <p:to>
                                        <p:strVal val="hidden"/>
                                      </p:to>
                                    </p:set>
                                  </p:childTnLst>
                                </p:cTn>
                              </p:par>
                              <p:par>
                                <p:cTn id="77" presetID="1" presetClass="entr" presetSubtype="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21" presetClass="entr" presetSubtype="1" fill="hold" grpId="0" nodeType="click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heel(1)">
                                      <p:cBhvr>
                                        <p:cTn id="83"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30" grpId="0" animBg="1"/>
      <p:bldP spid="30" grpId="1"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B906DF0-0F7E-8488-DA88-63833DB721E0}"/>
              </a:ext>
            </a:extLst>
          </p:cNvPr>
          <p:cNvPicPr>
            <a:picLocks noChangeAspect="1"/>
          </p:cNvPicPr>
          <p:nvPr/>
        </p:nvPicPr>
        <p:blipFill>
          <a:blip r:embed="rId3"/>
          <a:stretch>
            <a:fillRect/>
          </a:stretch>
        </p:blipFill>
        <p:spPr>
          <a:xfrm>
            <a:off x="5061641" y="1722193"/>
            <a:ext cx="4572000" cy="3209681"/>
          </a:xfrm>
          <a:prstGeom prst="rect">
            <a:avLst/>
          </a:prstGeom>
        </p:spPr>
      </p:pic>
      <p:pic>
        <p:nvPicPr>
          <p:cNvPr id="19" name="Picture 18">
            <a:extLst>
              <a:ext uri="{FF2B5EF4-FFF2-40B4-BE49-F238E27FC236}">
                <a16:creationId xmlns:a16="http://schemas.microsoft.com/office/drawing/2014/main" id="{3D45DFFC-10F9-AD10-44D4-FE3C2E19A048}"/>
              </a:ext>
            </a:extLst>
          </p:cNvPr>
          <p:cNvPicPr>
            <a:picLocks noChangeAspect="1"/>
          </p:cNvPicPr>
          <p:nvPr/>
        </p:nvPicPr>
        <p:blipFill>
          <a:blip r:embed="rId4"/>
          <a:stretch>
            <a:fillRect/>
          </a:stretch>
        </p:blipFill>
        <p:spPr>
          <a:xfrm>
            <a:off x="199931" y="1722194"/>
            <a:ext cx="4572000" cy="3209681"/>
          </a:xfrm>
          <a:prstGeom prst="rect">
            <a:avLst/>
          </a:prstGeom>
        </p:spPr>
      </p:pic>
      <p:sp>
        <p:nvSpPr>
          <p:cNvPr id="20" name="Rectangle 19">
            <a:extLst>
              <a:ext uri="{FF2B5EF4-FFF2-40B4-BE49-F238E27FC236}">
                <a16:creationId xmlns:a16="http://schemas.microsoft.com/office/drawing/2014/main" id="{1379AF60-17CE-31EC-0B60-F6AB0C32F74E}"/>
              </a:ext>
            </a:extLst>
          </p:cNvPr>
          <p:cNvSpPr/>
          <p:nvPr/>
        </p:nvSpPr>
        <p:spPr>
          <a:xfrm>
            <a:off x="2688879" y="1910281"/>
            <a:ext cx="479834" cy="15390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6A4F31B-F2E0-6856-D690-17F5FAB7FEFB}"/>
              </a:ext>
            </a:extLst>
          </p:cNvPr>
          <p:cNvSpPr/>
          <p:nvPr/>
        </p:nvSpPr>
        <p:spPr>
          <a:xfrm>
            <a:off x="8001754" y="1908772"/>
            <a:ext cx="671466" cy="47228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0">
            <a:extLst>
              <a:ext uri="{FF2B5EF4-FFF2-40B4-BE49-F238E27FC236}">
                <a16:creationId xmlns:a16="http://schemas.microsoft.com/office/drawing/2014/main" id="{A5A4DBE1-E2DA-FF67-EC04-227E0CF7059C}"/>
              </a:ext>
            </a:extLst>
          </p:cNvPr>
          <p:cNvSpPr>
            <a:spLocks noChangeArrowheads="1"/>
          </p:cNvSpPr>
          <p:nvPr/>
        </p:nvSpPr>
        <p:spPr bwMode="auto">
          <a:xfrm>
            <a:off x="795572" y="5566595"/>
            <a:ext cx="8246953"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Entered User name, and then choose one of authentication methods and login </a:t>
            </a:r>
          </a:p>
        </p:txBody>
      </p:sp>
    </p:spTree>
    <p:extLst>
      <p:ext uri="{BB962C8B-B14F-4D97-AF65-F5344CB8AC3E}">
        <p14:creationId xmlns:p14="http://schemas.microsoft.com/office/powerpoint/2010/main" val="268496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heel(1)">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heel(1)">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bank account&#10;&#10;Description automatically generated">
            <a:extLst>
              <a:ext uri="{FF2B5EF4-FFF2-40B4-BE49-F238E27FC236}">
                <a16:creationId xmlns:a16="http://schemas.microsoft.com/office/drawing/2014/main" id="{60D3152C-EBD2-A786-97F3-4B0C1F512D1A}"/>
              </a:ext>
            </a:extLst>
          </p:cNvPr>
          <p:cNvPicPr>
            <a:picLocks noChangeAspect="1"/>
          </p:cNvPicPr>
          <p:nvPr/>
        </p:nvPicPr>
        <p:blipFill rotWithShape="1">
          <a:blip r:embed="rId3"/>
          <a:srcRect l="13269" t="2376" r="12645" b="10099"/>
          <a:stretch/>
        </p:blipFill>
        <p:spPr>
          <a:xfrm>
            <a:off x="2370498" y="228600"/>
            <a:ext cx="7269686" cy="6400800"/>
          </a:xfrm>
          <a:prstGeom prst="rect">
            <a:avLst/>
          </a:prstGeom>
        </p:spPr>
      </p:pic>
      <p:sp>
        <p:nvSpPr>
          <p:cNvPr id="5" name="Rectangle: Rounded Corners 4">
            <a:extLst>
              <a:ext uri="{FF2B5EF4-FFF2-40B4-BE49-F238E27FC236}">
                <a16:creationId xmlns:a16="http://schemas.microsoft.com/office/drawing/2014/main" id="{4EF9F68B-C59F-DB15-B337-A5D0EC7352C6}"/>
              </a:ext>
            </a:extLst>
          </p:cNvPr>
          <p:cNvSpPr/>
          <p:nvPr/>
        </p:nvSpPr>
        <p:spPr>
          <a:xfrm>
            <a:off x="5942439" y="1626056"/>
            <a:ext cx="1262610" cy="2857500"/>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A3016235-F5B4-FFEE-11D0-A88689CE3F0A}"/>
              </a:ext>
            </a:extLst>
          </p:cNvPr>
          <p:cNvSpPr/>
          <p:nvPr/>
        </p:nvSpPr>
        <p:spPr>
          <a:xfrm>
            <a:off x="7534338" y="1626056"/>
            <a:ext cx="1753007" cy="2857500"/>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6778624C-A843-D4AB-0AE8-E1B943E4E050}"/>
              </a:ext>
            </a:extLst>
          </p:cNvPr>
          <p:cNvCxnSpPr>
            <a:cxnSpLocks/>
          </p:cNvCxnSpPr>
          <p:nvPr/>
        </p:nvCxnSpPr>
        <p:spPr>
          <a:xfrm>
            <a:off x="6952071" y="2102668"/>
            <a:ext cx="116453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9602B5A-2A4C-B6E7-9127-5FD7C0DECBB3}"/>
              </a:ext>
            </a:extLst>
          </p:cNvPr>
          <p:cNvCxnSpPr>
            <a:cxnSpLocks/>
          </p:cNvCxnSpPr>
          <p:nvPr/>
        </p:nvCxnSpPr>
        <p:spPr>
          <a:xfrm>
            <a:off x="6952071" y="2318442"/>
            <a:ext cx="116453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24560F2-99AD-27C9-6E6C-E216E0DBD44A}"/>
              </a:ext>
            </a:extLst>
          </p:cNvPr>
          <p:cNvCxnSpPr>
            <a:cxnSpLocks/>
          </p:cNvCxnSpPr>
          <p:nvPr/>
        </p:nvCxnSpPr>
        <p:spPr>
          <a:xfrm>
            <a:off x="7045970" y="2543270"/>
            <a:ext cx="72375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5779AFA-6D8C-6A4A-60E5-F6A6EC87431C}"/>
              </a:ext>
            </a:extLst>
          </p:cNvPr>
          <p:cNvCxnSpPr>
            <a:cxnSpLocks/>
          </p:cNvCxnSpPr>
          <p:nvPr/>
        </p:nvCxnSpPr>
        <p:spPr>
          <a:xfrm>
            <a:off x="7043645" y="2768098"/>
            <a:ext cx="49069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B8E4B09-5A64-76A1-2A98-C5D163AF2A0A}"/>
              </a:ext>
            </a:extLst>
          </p:cNvPr>
          <p:cNvCxnSpPr>
            <a:cxnSpLocks/>
          </p:cNvCxnSpPr>
          <p:nvPr/>
        </p:nvCxnSpPr>
        <p:spPr>
          <a:xfrm>
            <a:off x="7144272" y="3011033"/>
            <a:ext cx="39006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E074433-8F02-5B5A-B339-D86F3694D4B5}"/>
              </a:ext>
            </a:extLst>
          </p:cNvPr>
          <p:cNvCxnSpPr>
            <a:cxnSpLocks/>
          </p:cNvCxnSpPr>
          <p:nvPr/>
        </p:nvCxnSpPr>
        <p:spPr>
          <a:xfrm>
            <a:off x="7144272" y="3380716"/>
            <a:ext cx="126488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2DE07BF-2FE6-040E-5688-1E162BBF4D53}"/>
              </a:ext>
            </a:extLst>
          </p:cNvPr>
          <p:cNvCxnSpPr>
            <a:cxnSpLocks/>
          </p:cNvCxnSpPr>
          <p:nvPr/>
        </p:nvCxnSpPr>
        <p:spPr>
          <a:xfrm>
            <a:off x="7134995" y="3612335"/>
            <a:ext cx="70379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78D9E64-F4C7-9010-A3E7-E11F2A933289}"/>
              </a:ext>
            </a:extLst>
          </p:cNvPr>
          <p:cNvCxnSpPr>
            <a:cxnSpLocks/>
          </p:cNvCxnSpPr>
          <p:nvPr/>
        </p:nvCxnSpPr>
        <p:spPr>
          <a:xfrm>
            <a:off x="7162154" y="3919397"/>
            <a:ext cx="70379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49283B5-E886-8BAD-B5D7-0041D6B574D7}"/>
              </a:ext>
            </a:extLst>
          </p:cNvPr>
          <p:cNvCxnSpPr>
            <a:cxnSpLocks/>
          </p:cNvCxnSpPr>
          <p:nvPr/>
        </p:nvCxnSpPr>
        <p:spPr>
          <a:xfrm>
            <a:off x="7205049" y="4316997"/>
            <a:ext cx="91155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09004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xit" presetSubtype="32" fill="hold" grpId="1" nodeType="clickEffect">
                                  <p:stCondLst>
                                    <p:cond delay="0"/>
                                  </p:stCondLst>
                                  <p:childTnLst>
                                    <p:animEffect transition="out" filter="box(out)">
                                      <p:cBhvr>
                                        <p:cTn id="14" dur="1000"/>
                                        <p:tgtEl>
                                          <p:spTgt spid="5"/>
                                        </p:tgtEl>
                                      </p:cBhvr>
                                    </p:animEffect>
                                    <p:set>
                                      <p:cBhvr>
                                        <p:cTn id="15" dur="1" fill="hold">
                                          <p:stCondLst>
                                            <p:cond delay="999"/>
                                          </p:stCondLst>
                                        </p:cTn>
                                        <p:tgtEl>
                                          <p:spTgt spid="5"/>
                                        </p:tgtEl>
                                        <p:attrNameLst>
                                          <p:attrName>style.visibility</p:attrName>
                                        </p:attrNameLst>
                                      </p:cBhvr>
                                      <p:to>
                                        <p:strVal val="hidden"/>
                                      </p:to>
                                    </p:set>
                                  </p:childTnLst>
                                </p:cTn>
                              </p:par>
                              <p:par>
                                <p:cTn id="16" presetID="4" presetClass="exit" presetSubtype="32" fill="hold" grpId="1" nodeType="withEffect">
                                  <p:stCondLst>
                                    <p:cond delay="0"/>
                                  </p:stCondLst>
                                  <p:childTnLst>
                                    <p:animEffect transition="out" filter="box(out)">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ppt_w*0.70"/>
                                          </p:val>
                                        </p:tav>
                                        <p:tav tm="100000">
                                          <p:val>
                                            <p:strVal val="#ppt_w"/>
                                          </p:val>
                                        </p:tav>
                                      </p:tavLst>
                                    </p:anim>
                                    <p:anim calcmode="lin" valueType="num">
                                      <p:cBhvr>
                                        <p:cTn id="24" dur="500" fill="hold"/>
                                        <p:tgtEl>
                                          <p:spTgt spid="10"/>
                                        </p:tgtEl>
                                        <p:attrNameLst>
                                          <p:attrName>ppt_h</p:attrName>
                                        </p:attrNameLst>
                                      </p:cBhvr>
                                      <p:tavLst>
                                        <p:tav tm="0">
                                          <p:val>
                                            <p:strVal val="#ppt_h"/>
                                          </p:val>
                                        </p:tav>
                                        <p:tav tm="100000">
                                          <p:val>
                                            <p:strVal val="#ppt_h"/>
                                          </p:val>
                                        </p:tav>
                                      </p:tavLst>
                                    </p:anim>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750" fill="hold"/>
                                        <p:tgtEl>
                                          <p:spTgt spid="14"/>
                                        </p:tgtEl>
                                        <p:attrNameLst>
                                          <p:attrName>ppt_w</p:attrName>
                                        </p:attrNameLst>
                                      </p:cBhvr>
                                      <p:tavLst>
                                        <p:tav tm="0">
                                          <p:val>
                                            <p:strVal val="#ppt_w*0.70"/>
                                          </p:val>
                                        </p:tav>
                                        <p:tav tm="100000">
                                          <p:val>
                                            <p:strVal val="#ppt_w"/>
                                          </p:val>
                                        </p:tav>
                                      </p:tavLst>
                                    </p:anim>
                                    <p:anim calcmode="lin" valueType="num">
                                      <p:cBhvr>
                                        <p:cTn id="31" dur="750" fill="hold"/>
                                        <p:tgtEl>
                                          <p:spTgt spid="14"/>
                                        </p:tgtEl>
                                        <p:attrNameLst>
                                          <p:attrName>ppt_h</p:attrName>
                                        </p:attrNameLst>
                                      </p:cBhvr>
                                      <p:tavLst>
                                        <p:tav tm="0">
                                          <p:val>
                                            <p:strVal val="#ppt_h"/>
                                          </p:val>
                                        </p:tav>
                                        <p:tav tm="100000">
                                          <p:val>
                                            <p:strVal val="#ppt_h"/>
                                          </p:val>
                                        </p:tav>
                                      </p:tavLst>
                                    </p:anim>
                                    <p:animEffect transition="in" filter="fade">
                                      <p:cBhvr>
                                        <p:cTn id="32" dur="75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750" fill="hold"/>
                                        <p:tgtEl>
                                          <p:spTgt spid="15"/>
                                        </p:tgtEl>
                                        <p:attrNameLst>
                                          <p:attrName>ppt_w</p:attrName>
                                        </p:attrNameLst>
                                      </p:cBhvr>
                                      <p:tavLst>
                                        <p:tav tm="0">
                                          <p:val>
                                            <p:strVal val="#ppt_w*0.70"/>
                                          </p:val>
                                        </p:tav>
                                        <p:tav tm="100000">
                                          <p:val>
                                            <p:strVal val="#ppt_w"/>
                                          </p:val>
                                        </p:tav>
                                      </p:tavLst>
                                    </p:anim>
                                    <p:anim calcmode="lin" valueType="num">
                                      <p:cBhvr>
                                        <p:cTn id="38" dur="750" fill="hold"/>
                                        <p:tgtEl>
                                          <p:spTgt spid="15"/>
                                        </p:tgtEl>
                                        <p:attrNameLst>
                                          <p:attrName>ppt_h</p:attrName>
                                        </p:attrNameLst>
                                      </p:cBhvr>
                                      <p:tavLst>
                                        <p:tav tm="0">
                                          <p:val>
                                            <p:strVal val="#ppt_h"/>
                                          </p:val>
                                        </p:tav>
                                        <p:tav tm="100000">
                                          <p:val>
                                            <p:strVal val="#ppt_h"/>
                                          </p:val>
                                        </p:tav>
                                      </p:tavLst>
                                    </p:anim>
                                    <p:animEffect transition="in" filter="fade">
                                      <p:cBhvr>
                                        <p:cTn id="39" dur="75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par>
                                <p:cTn id="47" presetID="55"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1000" fill="hold"/>
                                        <p:tgtEl>
                                          <p:spTgt spid="19"/>
                                        </p:tgtEl>
                                        <p:attrNameLst>
                                          <p:attrName>ppt_w</p:attrName>
                                        </p:attrNameLst>
                                      </p:cBhvr>
                                      <p:tavLst>
                                        <p:tav tm="0">
                                          <p:val>
                                            <p:strVal val="#ppt_w*0.70"/>
                                          </p:val>
                                        </p:tav>
                                        <p:tav tm="100000">
                                          <p:val>
                                            <p:strVal val="#ppt_w"/>
                                          </p:val>
                                        </p:tav>
                                      </p:tavLst>
                                    </p:anim>
                                    <p:anim calcmode="lin" valueType="num">
                                      <p:cBhvr>
                                        <p:cTn id="50" dur="1000" fill="hold"/>
                                        <p:tgtEl>
                                          <p:spTgt spid="19"/>
                                        </p:tgtEl>
                                        <p:attrNameLst>
                                          <p:attrName>ppt_h</p:attrName>
                                        </p:attrNameLst>
                                      </p:cBhvr>
                                      <p:tavLst>
                                        <p:tav tm="0">
                                          <p:val>
                                            <p:strVal val="#ppt_h"/>
                                          </p:val>
                                        </p:tav>
                                        <p:tav tm="100000">
                                          <p:val>
                                            <p:strVal val="#ppt_h"/>
                                          </p:val>
                                        </p:tav>
                                      </p:tavLst>
                                    </p:anim>
                                    <p:animEffect transition="in" filter="fade">
                                      <p:cBhvr>
                                        <p:cTn id="51" dur="1000"/>
                                        <p:tgtEl>
                                          <p:spTgt spid="19"/>
                                        </p:tgtEl>
                                      </p:cBhvr>
                                    </p:animEffect>
                                  </p:childTnLst>
                                </p:cTn>
                              </p:par>
                              <p:par>
                                <p:cTn id="52" presetID="55"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1000" fill="hold"/>
                                        <p:tgtEl>
                                          <p:spTgt spid="21"/>
                                        </p:tgtEl>
                                        <p:attrNameLst>
                                          <p:attrName>ppt_w</p:attrName>
                                        </p:attrNameLst>
                                      </p:cBhvr>
                                      <p:tavLst>
                                        <p:tav tm="0">
                                          <p:val>
                                            <p:strVal val="#ppt_w*0.70"/>
                                          </p:val>
                                        </p:tav>
                                        <p:tav tm="100000">
                                          <p:val>
                                            <p:strVal val="#ppt_w"/>
                                          </p:val>
                                        </p:tav>
                                      </p:tavLst>
                                    </p:anim>
                                    <p:anim calcmode="lin" valueType="num">
                                      <p:cBhvr>
                                        <p:cTn id="55" dur="1000" fill="hold"/>
                                        <p:tgtEl>
                                          <p:spTgt spid="21"/>
                                        </p:tgtEl>
                                        <p:attrNameLst>
                                          <p:attrName>ppt_h</p:attrName>
                                        </p:attrNameLst>
                                      </p:cBhvr>
                                      <p:tavLst>
                                        <p:tav tm="0">
                                          <p:val>
                                            <p:strVal val="#ppt_h"/>
                                          </p:val>
                                        </p:tav>
                                        <p:tav tm="100000">
                                          <p:val>
                                            <p:strVal val="#ppt_h"/>
                                          </p:val>
                                        </p:tav>
                                      </p:tavLst>
                                    </p:anim>
                                    <p:animEffect transition="in" filter="fade">
                                      <p:cBhvr>
                                        <p:cTn id="56" dur="1000"/>
                                        <p:tgtEl>
                                          <p:spTgt spid="21"/>
                                        </p:tgtEl>
                                      </p:cBhvr>
                                    </p:animEffect>
                                  </p:childTnLst>
                                </p:cTn>
                              </p:par>
                              <p:par>
                                <p:cTn id="57" presetID="55"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1250" fill="hold"/>
                                        <p:tgtEl>
                                          <p:spTgt spid="23"/>
                                        </p:tgtEl>
                                        <p:attrNameLst>
                                          <p:attrName>ppt_w</p:attrName>
                                        </p:attrNameLst>
                                      </p:cBhvr>
                                      <p:tavLst>
                                        <p:tav tm="0">
                                          <p:val>
                                            <p:strVal val="#ppt_w*0.70"/>
                                          </p:val>
                                        </p:tav>
                                        <p:tav tm="100000">
                                          <p:val>
                                            <p:strVal val="#ppt_w"/>
                                          </p:val>
                                        </p:tav>
                                      </p:tavLst>
                                    </p:anim>
                                    <p:anim calcmode="lin" valueType="num">
                                      <p:cBhvr>
                                        <p:cTn id="60" dur="1250" fill="hold"/>
                                        <p:tgtEl>
                                          <p:spTgt spid="23"/>
                                        </p:tgtEl>
                                        <p:attrNameLst>
                                          <p:attrName>ppt_h</p:attrName>
                                        </p:attrNameLst>
                                      </p:cBhvr>
                                      <p:tavLst>
                                        <p:tav tm="0">
                                          <p:val>
                                            <p:strVal val="#ppt_h"/>
                                          </p:val>
                                        </p:tav>
                                        <p:tav tm="100000">
                                          <p:val>
                                            <p:strVal val="#ppt_h"/>
                                          </p:val>
                                        </p:tav>
                                      </p:tavLst>
                                    </p:anim>
                                    <p:animEffect transition="in" filter="fade">
                                      <p:cBhvr>
                                        <p:cTn id="61" dur="1250"/>
                                        <p:tgtEl>
                                          <p:spTgt spid="23"/>
                                        </p:tgtEl>
                                      </p:cBhvr>
                                    </p:animEffect>
                                  </p:childTnLst>
                                </p:cTn>
                              </p:par>
                              <p:par>
                                <p:cTn id="62" presetID="55" presetClass="entr" presetSubtype="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1250" fill="hold"/>
                                        <p:tgtEl>
                                          <p:spTgt spid="25"/>
                                        </p:tgtEl>
                                        <p:attrNameLst>
                                          <p:attrName>ppt_w</p:attrName>
                                        </p:attrNameLst>
                                      </p:cBhvr>
                                      <p:tavLst>
                                        <p:tav tm="0">
                                          <p:val>
                                            <p:strVal val="#ppt_w*0.70"/>
                                          </p:val>
                                        </p:tav>
                                        <p:tav tm="100000">
                                          <p:val>
                                            <p:strVal val="#ppt_w"/>
                                          </p:val>
                                        </p:tav>
                                      </p:tavLst>
                                    </p:anim>
                                    <p:anim calcmode="lin" valueType="num">
                                      <p:cBhvr>
                                        <p:cTn id="65" dur="1250" fill="hold"/>
                                        <p:tgtEl>
                                          <p:spTgt spid="25"/>
                                        </p:tgtEl>
                                        <p:attrNameLst>
                                          <p:attrName>ppt_h</p:attrName>
                                        </p:attrNameLst>
                                      </p:cBhvr>
                                      <p:tavLst>
                                        <p:tav tm="0">
                                          <p:val>
                                            <p:strVal val="#ppt_h"/>
                                          </p:val>
                                        </p:tav>
                                        <p:tav tm="100000">
                                          <p:val>
                                            <p:strVal val="#ppt_h"/>
                                          </p:val>
                                        </p:tav>
                                      </p:tavLst>
                                    </p:anim>
                                    <p:animEffect transition="in" filter="fade">
                                      <p:cBhvr>
                                        <p:cTn id="66" dur="1250"/>
                                        <p:tgtEl>
                                          <p:spTgt spid="25"/>
                                        </p:tgtEl>
                                      </p:cBhvr>
                                    </p:animEffect>
                                  </p:childTnLst>
                                </p:cTn>
                              </p:par>
                              <p:par>
                                <p:cTn id="67" presetID="55" presetClass="entr" presetSubtype="0"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1500" fill="hold"/>
                                        <p:tgtEl>
                                          <p:spTgt spid="26"/>
                                        </p:tgtEl>
                                        <p:attrNameLst>
                                          <p:attrName>ppt_w</p:attrName>
                                        </p:attrNameLst>
                                      </p:cBhvr>
                                      <p:tavLst>
                                        <p:tav tm="0">
                                          <p:val>
                                            <p:strVal val="#ppt_w*0.70"/>
                                          </p:val>
                                        </p:tav>
                                        <p:tav tm="100000">
                                          <p:val>
                                            <p:strVal val="#ppt_w"/>
                                          </p:val>
                                        </p:tav>
                                      </p:tavLst>
                                    </p:anim>
                                    <p:anim calcmode="lin" valueType="num">
                                      <p:cBhvr>
                                        <p:cTn id="70" dur="1500" fill="hold"/>
                                        <p:tgtEl>
                                          <p:spTgt spid="26"/>
                                        </p:tgtEl>
                                        <p:attrNameLst>
                                          <p:attrName>ppt_h</p:attrName>
                                        </p:attrNameLst>
                                      </p:cBhvr>
                                      <p:tavLst>
                                        <p:tav tm="0">
                                          <p:val>
                                            <p:strVal val="#ppt_h"/>
                                          </p:val>
                                        </p:tav>
                                        <p:tav tm="100000">
                                          <p:val>
                                            <p:strVal val="#ppt_h"/>
                                          </p:val>
                                        </p:tav>
                                      </p:tavLst>
                                    </p:anim>
                                    <p:animEffect transition="in" filter="fade">
                                      <p:cBhvr>
                                        <p:cTn id="71" dur="1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2E59A24E-7B8A-712B-A5F6-A7D3371FE8CD}"/>
              </a:ext>
            </a:extLst>
          </p:cNvPr>
          <p:cNvSpPr/>
          <p:nvPr/>
        </p:nvSpPr>
        <p:spPr>
          <a:xfrm>
            <a:off x="8429625"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83B3A02C-4A45-6D25-17B1-298FEF1D2391}"/>
              </a:ext>
            </a:extLst>
          </p:cNvPr>
          <p:cNvSpPr>
            <a:spLocks noGrp="1"/>
          </p:cNvSpPr>
          <p:nvPr>
            <p:ph type="title"/>
          </p:nvPr>
        </p:nvSpPr>
        <p:spPr>
          <a:xfrm>
            <a:off x="1088243" y="226590"/>
            <a:ext cx="3570656" cy="538385"/>
          </a:xfrm>
        </p:spPr>
        <p:txBody>
          <a:bodyPr/>
          <a:lstStyle/>
          <a:p>
            <a:r>
              <a:rPr lang="en-US" sz="3000" dirty="0">
                <a:solidFill>
                  <a:srgbClr val="0068FF"/>
                </a:solidFill>
                <a:latin typeface="Montserrat" panose="00000500000000000000" pitchFamily="50" charset="0"/>
              </a:rPr>
              <a:t>OTP EMAIL</a:t>
            </a:r>
          </a:p>
        </p:txBody>
      </p:sp>
      <p:grpSp>
        <p:nvGrpSpPr>
          <p:cNvPr id="9" name="Group 8">
            <a:extLst>
              <a:ext uri="{FF2B5EF4-FFF2-40B4-BE49-F238E27FC236}">
                <a16:creationId xmlns:a16="http://schemas.microsoft.com/office/drawing/2014/main" id="{E96650AB-9F26-988A-F1CD-A99F68472CB4}"/>
              </a:ext>
            </a:extLst>
          </p:cNvPr>
          <p:cNvGrpSpPr/>
          <p:nvPr/>
        </p:nvGrpSpPr>
        <p:grpSpPr>
          <a:xfrm>
            <a:off x="329418" y="239985"/>
            <a:ext cx="608989" cy="542532"/>
            <a:chOff x="1800836" y="692330"/>
            <a:chExt cx="385893" cy="343782"/>
          </a:xfrm>
        </p:grpSpPr>
        <p:sp>
          <p:nvSpPr>
            <p:cNvPr id="10" name="Hexagon 9">
              <a:extLst>
                <a:ext uri="{FF2B5EF4-FFF2-40B4-BE49-F238E27FC236}">
                  <a16:creationId xmlns:a16="http://schemas.microsoft.com/office/drawing/2014/main" id="{FA3978EA-E8D6-E58B-1F01-FA1D1C2FE30A}"/>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135C8A59-4767-E936-C822-747AAC04DD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pic>
        <p:nvPicPr>
          <p:cNvPr id="16" name="Picture 5">
            <a:extLst>
              <a:ext uri="{FF2B5EF4-FFF2-40B4-BE49-F238E27FC236}">
                <a16:creationId xmlns:a16="http://schemas.microsoft.com/office/drawing/2014/main" id="{D5A6A4A7-13A6-FE8F-F526-8F18E6344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2924" y="5931694"/>
            <a:ext cx="671513" cy="6715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8" name="Group 57">
            <a:extLst>
              <a:ext uri="{FF2B5EF4-FFF2-40B4-BE49-F238E27FC236}">
                <a16:creationId xmlns:a16="http://schemas.microsoft.com/office/drawing/2014/main" id="{E7F219E1-0F7D-9F98-D40C-E8426A11112E}"/>
              </a:ext>
            </a:extLst>
          </p:cNvPr>
          <p:cNvGrpSpPr/>
          <p:nvPr/>
        </p:nvGrpSpPr>
        <p:grpSpPr>
          <a:xfrm>
            <a:off x="8735213" y="1048504"/>
            <a:ext cx="1682216" cy="919287"/>
            <a:chOff x="8697764" y="1146175"/>
            <a:chExt cx="1916113" cy="1011238"/>
          </a:xfrm>
        </p:grpSpPr>
        <p:pic>
          <p:nvPicPr>
            <p:cNvPr id="14" name="Picture 3">
              <a:extLst>
                <a:ext uri="{FF2B5EF4-FFF2-40B4-BE49-F238E27FC236}">
                  <a16:creationId xmlns:a16="http://schemas.microsoft.com/office/drawing/2014/main" id="{6CBC7DB4-53D5-0192-9761-BD79CE30D4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7764" y="1146175"/>
              <a:ext cx="1916113" cy="1011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Rectangle 6">
              <a:extLst>
                <a:ext uri="{FF2B5EF4-FFF2-40B4-BE49-F238E27FC236}">
                  <a16:creationId xmlns:a16="http://schemas.microsoft.com/office/drawing/2014/main" id="{FE06E9BF-20F2-67FD-9A7B-396815A1184A}"/>
                </a:ext>
              </a:extLst>
            </p:cNvPr>
            <p:cNvSpPr>
              <a:spLocks noChangeArrowheads="1"/>
            </p:cNvSpPr>
            <p:nvPr/>
          </p:nvSpPr>
          <p:spPr bwMode="auto">
            <a:xfrm>
              <a:off x="8905727" y="1539875"/>
              <a:ext cx="1662112"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2000" dirty="0">
                  <a:solidFill>
                    <a:srgbClr val="30311D"/>
                  </a:solidFill>
                  <a:latin typeface="Montserrat" panose="00000500000000000000" pitchFamily="50" charset="0"/>
                </a:rPr>
                <a:t>Telco</a:t>
              </a:r>
            </a:p>
          </p:txBody>
        </p:sp>
      </p:grpSp>
      <p:grpSp>
        <p:nvGrpSpPr>
          <p:cNvPr id="46" name="Group 45">
            <a:extLst>
              <a:ext uri="{FF2B5EF4-FFF2-40B4-BE49-F238E27FC236}">
                <a16:creationId xmlns:a16="http://schemas.microsoft.com/office/drawing/2014/main" id="{4BA35E82-65B6-6D3C-F0DD-167E574E597B}"/>
              </a:ext>
            </a:extLst>
          </p:cNvPr>
          <p:cNvGrpSpPr/>
          <p:nvPr/>
        </p:nvGrpSpPr>
        <p:grpSpPr>
          <a:xfrm>
            <a:off x="9119726" y="4544212"/>
            <a:ext cx="1506134" cy="660283"/>
            <a:chOff x="8207372" y="3848277"/>
            <a:chExt cx="1662113" cy="728663"/>
          </a:xfrm>
        </p:grpSpPr>
        <p:sp>
          <p:nvSpPr>
            <p:cNvPr id="47" name="Rectangle: Rounded Corners 46">
              <a:extLst>
                <a:ext uri="{FF2B5EF4-FFF2-40B4-BE49-F238E27FC236}">
                  <a16:creationId xmlns:a16="http://schemas.microsoft.com/office/drawing/2014/main" id="{B2664423-9C89-F540-14D5-24BCBEE972EC}"/>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
              <a:extLst>
                <a:ext uri="{FF2B5EF4-FFF2-40B4-BE49-F238E27FC236}">
                  <a16:creationId xmlns:a16="http://schemas.microsoft.com/office/drawing/2014/main" id="{D59F04AC-8998-3C49-E6F4-1994DBAE52F3}"/>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grpSp>
        <p:nvGrpSpPr>
          <p:cNvPr id="49" name="Group 48">
            <a:extLst>
              <a:ext uri="{FF2B5EF4-FFF2-40B4-BE49-F238E27FC236}">
                <a16:creationId xmlns:a16="http://schemas.microsoft.com/office/drawing/2014/main" id="{FC7E386F-CD1B-56FC-6EFA-2D96997AF814}"/>
              </a:ext>
            </a:extLst>
          </p:cNvPr>
          <p:cNvGrpSpPr/>
          <p:nvPr/>
        </p:nvGrpSpPr>
        <p:grpSpPr>
          <a:xfrm>
            <a:off x="9223338" y="2637883"/>
            <a:ext cx="1263024" cy="1263024"/>
            <a:chOff x="8258174" y="1164431"/>
            <a:chExt cx="1393826" cy="1393826"/>
          </a:xfrm>
        </p:grpSpPr>
        <p:sp>
          <p:nvSpPr>
            <p:cNvPr id="50" name="Oval 49">
              <a:extLst>
                <a:ext uri="{FF2B5EF4-FFF2-40B4-BE49-F238E27FC236}">
                  <a16:creationId xmlns:a16="http://schemas.microsoft.com/office/drawing/2014/main" id="{8602B4B1-B7DF-984D-65B2-F5E1F586C389}"/>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7">
              <a:extLst>
                <a:ext uri="{FF2B5EF4-FFF2-40B4-BE49-F238E27FC236}">
                  <a16:creationId xmlns:a16="http://schemas.microsoft.com/office/drawing/2014/main" id="{7F9E54FD-812D-0389-3CCB-5D184D852FD7}"/>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52" name="Down Arrow 83">
            <a:extLst>
              <a:ext uri="{FF2B5EF4-FFF2-40B4-BE49-F238E27FC236}">
                <a16:creationId xmlns:a16="http://schemas.microsoft.com/office/drawing/2014/main" id="{F110A2A5-7D04-E29A-0CF0-32470D8EFF3A}"/>
              </a:ext>
            </a:extLst>
          </p:cNvPr>
          <p:cNvSpPr>
            <a:spLocks noChangeArrowheads="1"/>
          </p:cNvSpPr>
          <p:nvPr/>
        </p:nvSpPr>
        <p:spPr bwMode="auto">
          <a:xfrm rot="10800000">
            <a:off x="9698568" y="5284487"/>
            <a:ext cx="257495" cy="529376"/>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4" name="Down Arrow 83">
            <a:extLst>
              <a:ext uri="{FF2B5EF4-FFF2-40B4-BE49-F238E27FC236}">
                <a16:creationId xmlns:a16="http://schemas.microsoft.com/office/drawing/2014/main" id="{6C7C7F48-D1C1-7E50-87D6-308E11204E74}"/>
              </a:ext>
            </a:extLst>
          </p:cNvPr>
          <p:cNvSpPr>
            <a:spLocks noChangeArrowheads="1"/>
          </p:cNvSpPr>
          <p:nvPr/>
        </p:nvSpPr>
        <p:spPr bwMode="auto">
          <a:xfrm rot="10800000">
            <a:off x="9744045" y="3962656"/>
            <a:ext cx="257495" cy="529376"/>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6" name="Down Arrow 83">
            <a:extLst>
              <a:ext uri="{FF2B5EF4-FFF2-40B4-BE49-F238E27FC236}">
                <a16:creationId xmlns:a16="http://schemas.microsoft.com/office/drawing/2014/main" id="{A70AA952-358C-4347-E388-AC9946687DC4}"/>
              </a:ext>
            </a:extLst>
          </p:cNvPr>
          <p:cNvSpPr>
            <a:spLocks noChangeArrowheads="1"/>
          </p:cNvSpPr>
          <p:nvPr/>
        </p:nvSpPr>
        <p:spPr bwMode="auto">
          <a:xfrm>
            <a:off x="9530455" y="3979956"/>
            <a:ext cx="257495" cy="529376"/>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9" name="Down Arrow 83">
            <a:extLst>
              <a:ext uri="{FF2B5EF4-FFF2-40B4-BE49-F238E27FC236}">
                <a16:creationId xmlns:a16="http://schemas.microsoft.com/office/drawing/2014/main" id="{D1B5D47A-395F-6D1E-EC7E-704A666BB1BC}"/>
              </a:ext>
            </a:extLst>
          </p:cNvPr>
          <p:cNvSpPr>
            <a:spLocks noChangeArrowheads="1"/>
          </p:cNvSpPr>
          <p:nvPr/>
        </p:nvSpPr>
        <p:spPr bwMode="auto">
          <a:xfrm rot="10800000">
            <a:off x="9698567" y="2023801"/>
            <a:ext cx="257495" cy="529376"/>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60" name="Down Arrow 83">
            <a:extLst>
              <a:ext uri="{FF2B5EF4-FFF2-40B4-BE49-F238E27FC236}">
                <a16:creationId xmlns:a16="http://schemas.microsoft.com/office/drawing/2014/main" id="{BD9E1F57-5B81-7CD0-375E-9FB157D6CA03}"/>
              </a:ext>
            </a:extLst>
          </p:cNvPr>
          <p:cNvSpPr>
            <a:spLocks noChangeArrowheads="1"/>
          </p:cNvSpPr>
          <p:nvPr/>
        </p:nvSpPr>
        <p:spPr bwMode="auto">
          <a:xfrm>
            <a:off x="8735213" y="2036762"/>
            <a:ext cx="257495" cy="3704655"/>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15" name="Picture 14" descr="A yellow envelope with a red circle and a long shadow&#10;&#10;Description automatically generated">
            <a:extLst>
              <a:ext uri="{FF2B5EF4-FFF2-40B4-BE49-F238E27FC236}">
                <a16:creationId xmlns:a16="http://schemas.microsoft.com/office/drawing/2014/main" id="{A2328921-7144-CA3E-24FE-65B3F34DDA02}"/>
              </a:ext>
            </a:extLst>
          </p:cNvPr>
          <p:cNvPicPr>
            <a:picLocks noChangeAspect="1"/>
          </p:cNvPicPr>
          <p:nvPr/>
        </p:nvPicPr>
        <p:blipFill>
          <a:blip r:embed="rId6"/>
          <a:stretch>
            <a:fillRect/>
          </a:stretch>
        </p:blipFill>
        <p:spPr>
          <a:xfrm>
            <a:off x="8500755" y="5855457"/>
            <a:ext cx="866018" cy="866018"/>
          </a:xfrm>
          <a:prstGeom prst="ellipse">
            <a:avLst/>
          </a:prstGeom>
        </p:spPr>
      </p:pic>
      <p:pic>
        <p:nvPicPr>
          <p:cNvPr id="19" name="Picture 18">
            <a:extLst>
              <a:ext uri="{FF2B5EF4-FFF2-40B4-BE49-F238E27FC236}">
                <a16:creationId xmlns:a16="http://schemas.microsoft.com/office/drawing/2014/main" id="{ED8ED109-8202-C8B1-84B2-F97C70BEF7A7}"/>
              </a:ext>
            </a:extLst>
          </p:cNvPr>
          <p:cNvPicPr>
            <a:picLocks noChangeAspect="1"/>
          </p:cNvPicPr>
          <p:nvPr/>
        </p:nvPicPr>
        <p:blipFill>
          <a:blip r:embed="rId7"/>
          <a:stretch>
            <a:fillRect/>
          </a:stretch>
        </p:blipFill>
        <p:spPr>
          <a:xfrm>
            <a:off x="310955" y="1506711"/>
            <a:ext cx="5212080" cy="2908398"/>
          </a:xfrm>
          <a:prstGeom prst="rect">
            <a:avLst/>
          </a:prstGeom>
        </p:spPr>
      </p:pic>
      <p:pic>
        <p:nvPicPr>
          <p:cNvPr id="22" name="Picture 21">
            <a:extLst>
              <a:ext uri="{FF2B5EF4-FFF2-40B4-BE49-F238E27FC236}">
                <a16:creationId xmlns:a16="http://schemas.microsoft.com/office/drawing/2014/main" id="{67897991-DDE8-5529-927C-C37204376D12}"/>
              </a:ext>
            </a:extLst>
          </p:cNvPr>
          <p:cNvPicPr>
            <a:picLocks noChangeAspect="1"/>
          </p:cNvPicPr>
          <p:nvPr/>
        </p:nvPicPr>
        <p:blipFill>
          <a:blip r:embed="rId8"/>
          <a:stretch>
            <a:fillRect/>
          </a:stretch>
        </p:blipFill>
        <p:spPr>
          <a:xfrm>
            <a:off x="5738419" y="1506711"/>
            <a:ext cx="2194560" cy="3245736"/>
          </a:xfrm>
          <a:prstGeom prst="rect">
            <a:avLst/>
          </a:prstGeom>
        </p:spPr>
      </p:pic>
      <p:sp>
        <p:nvSpPr>
          <p:cNvPr id="27" name="Rectangle 26">
            <a:extLst>
              <a:ext uri="{FF2B5EF4-FFF2-40B4-BE49-F238E27FC236}">
                <a16:creationId xmlns:a16="http://schemas.microsoft.com/office/drawing/2014/main" id="{02CF8EC5-834F-627D-D8E5-037ACE03A4E4}"/>
              </a:ext>
            </a:extLst>
          </p:cNvPr>
          <p:cNvSpPr/>
          <p:nvPr/>
        </p:nvSpPr>
        <p:spPr>
          <a:xfrm>
            <a:off x="589084" y="4035661"/>
            <a:ext cx="1130221" cy="26376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0BD18BD-9FC4-5B28-DBC2-ABFA2C36AB7F}"/>
              </a:ext>
            </a:extLst>
          </p:cNvPr>
          <p:cNvSpPr/>
          <p:nvPr/>
        </p:nvSpPr>
        <p:spPr>
          <a:xfrm>
            <a:off x="7148145" y="4463809"/>
            <a:ext cx="712177" cy="25749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47FFD3D6-25D3-3570-E06B-E6B5DE9DE70A}"/>
              </a:ext>
            </a:extLst>
          </p:cNvPr>
          <p:cNvPicPr>
            <a:picLocks noChangeAspect="1"/>
          </p:cNvPicPr>
          <p:nvPr/>
        </p:nvPicPr>
        <p:blipFill rotWithShape="1">
          <a:blip r:embed="rId9"/>
          <a:srcRect l="24760"/>
          <a:stretch/>
        </p:blipFill>
        <p:spPr>
          <a:xfrm>
            <a:off x="492883" y="1506327"/>
            <a:ext cx="4818038" cy="3246120"/>
          </a:xfrm>
          <a:prstGeom prst="rect">
            <a:avLst/>
          </a:prstGeom>
        </p:spPr>
      </p:pic>
      <p:pic>
        <p:nvPicPr>
          <p:cNvPr id="26" name="Picture 25">
            <a:extLst>
              <a:ext uri="{FF2B5EF4-FFF2-40B4-BE49-F238E27FC236}">
                <a16:creationId xmlns:a16="http://schemas.microsoft.com/office/drawing/2014/main" id="{AE4AC0E7-83EB-3F41-F691-B44F6277ADC5}"/>
              </a:ext>
            </a:extLst>
          </p:cNvPr>
          <p:cNvPicPr>
            <a:picLocks noChangeAspect="1"/>
          </p:cNvPicPr>
          <p:nvPr/>
        </p:nvPicPr>
        <p:blipFill>
          <a:blip r:embed="rId10"/>
          <a:stretch>
            <a:fillRect/>
          </a:stretch>
        </p:blipFill>
        <p:spPr>
          <a:xfrm>
            <a:off x="5738419" y="1497183"/>
            <a:ext cx="2194560" cy="3264178"/>
          </a:xfrm>
          <a:prstGeom prst="rect">
            <a:avLst/>
          </a:prstGeom>
        </p:spPr>
      </p:pic>
      <p:sp>
        <p:nvSpPr>
          <p:cNvPr id="29" name="Rectangle 28">
            <a:extLst>
              <a:ext uri="{FF2B5EF4-FFF2-40B4-BE49-F238E27FC236}">
                <a16:creationId xmlns:a16="http://schemas.microsoft.com/office/drawing/2014/main" id="{9422C847-7E25-AFAF-CA28-B3DE7B440022}"/>
              </a:ext>
            </a:extLst>
          </p:cNvPr>
          <p:cNvSpPr/>
          <p:nvPr/>
        </p:nvSpPr>
        <p:spPr>
          <a:xfrm>
            <a:off x="7096580" y="4445873"/>
            <a:ext cx="755749" cy="25749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20">
            <a:extLst>
              <a:ext uri="{FF2B5EF4-FFF2-40B4-BE49-F238E27FC236}">
                <a16:creationId xmlns:a16="http://schemas.microsoft.com/office/drawing/2014/main" id="{FF333AE3-ED24-466B-990D-D46BF9F9E13C}"/>
              </a:ext>
            </a:extLst>
          </p:cNvPr>
          <p:cNvSpPr>
            <a:spLocks noChangeArrowheads="1"/>
          </p:cNvSpPr>
          <p:nvPr/>
        </p:nvSpPr>
        <p:spPr bwMode="auto">
          <a:xfrm>
            <a:off x="287884" y="968046"/>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49.99$ or less</a:t>
            </a:r>
          </a:p>
        </p:txBody>
      </p:sp>
      <p:sp>
        <p:nvSpPr>
          <p:cNvPr id="3" name="Oval 2">
            <a:extLst>
              <a:ext uri="{FF2B5EF4-FFF2-40B4-BE49-F238E27FC236}">
                <a16:creationId xmlns:a16="http://schemas.microsoft.com/office/drawing/2014/main" id="{AAAD4626-0A15-790E-0796-9A58B0B69BCF}"/>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A977CCA-78CC-76B9-F086-9FD3B7112D46}"/>
              </a:ext>
            </a:extLst>
          </p:cNvPr>
          <p:cNvPicPr>
            <a:picLocks noChangeAspect="1"/>
          </p:cNvPicPr>
          <p:nvPr/>
        </p:nvPicPr>
        <p:blipFill rotWithShape="1">
          <a:blip r:embed="rId11"/>
          <a:srcRect l="12308" r="10674" b="21747"/>
          <a:stretch/>
        </p:blipFill>
        <p:spPr>
          <a:xfrm>
            <a:off x="305344" y="1506327"/>
            <a:ext cx="7772400" cy="4938138"/>
          </a:xfrm>
          <a:prstGeom prst="rect">
            <a:avLst/>
          </a:prstGeom>
        </p:spPr>
      </p:pic>
    </p:spTree>
    <p:extLst>
      <p:ext uri="{BB962C8B-B14F-4D97-AF65-F5344CB8AC3E}">
        <p14:creationId xmlns:p14="http://schemas.microsoft.com/office/powerpoint/2010/main" val="396465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heel(1)">
                                      <p:cBhvr>
                                        <p:cTn id="15" dur="500"/>
                                        <p:tgtEl>
                                          <p:spTgt spid="27"/>
                                        </p:tgtEl>
                                      </p:cBhvr>
                                    </p:animEffect>
                                  </p:childTnLst>
                                </p:cTn>
                              </p:par>
                              <p:par>
                                <p:cTn id="16" presetID="10" presetClass="exit" presetSubtype="0" fill="hold" grpId="1" nodeType="withEffect">
                                  <p:stCondLst>
                                    <p:cond delay="0"/>
                                  </p:stCondLst>
                                  <p:childTnLst>
                                    <p:animEffect transition="out" filter="fade">
                                      <p:cBhvr>
                                        <p:cTn id="17" dur="500"/>
                                        <p:tgtEl>
                                          <p:spTgt spid="27"/>
                                        </p:tgtEl>
                                      </p:cBhvr>
                                    </p:animEffect>
                                    <p:set>
                                      <p:cBhvr>
                                        <p:cTn id="18" dur="1" fill="hold">
                                          <p:stCondLst>
                                            <p:cond delay="499"/>
                                          </p:stCondLst>
                                        </p:cTn>
                                        <p:tgtEl>
                                          <p:spTgt spid="2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42" presetClass="exit" presetSubtype="0" fill="hold" nodeType="clickEffect">
                                  <p:stCondLst>
                                    <p:cond delay="0"/>
                                  </p:stCondLst>
                                  <p:childTnLst>
                                    <p:animEffect transition="out" filter="fade">
                                      <p:cBhvr>
                                        <p:cTn id="22" dur="1000"/>
                                        <p:tgtEl>
                                          <p:spTgt spid="19"/>
                                        </p:tgtEl>
                                      </p:cBhvr>
                                    </p:animEffect>
                                    <p:anim calcmode="lin" valueType="num">
                                      <p:cBhvr>
                                        <p:cTn id="23" dur="1000"/>
                                        <p:tgtEl>
                                          <p:spTgt spid="19"/>
                                        </p:tgtEl>
                                        <p:attrNameLst>
                                          <p:attrName>ppt_x</p:attrName>
                                        </p:attrNameLst>
                                      </p:cBhvr>
                                      <p:tavLst>
                                        <p:tav tm="0">
                                          <p:val>
                                            <p:strVal val="ppt_x"/>
                                          </p:val>
                                        </p:tav>
                                        <p:tav tm="100000">
                                          <p:val>
                                            <p:strVal val="ppt_x"/>
                                          </p:val>
                                        </p:tav>
                                      </p:tavLst>
                                    </p:anim>
                                    <p:anim calcmode="lin" valueType="num">
                                      <p:cBhvr>
                                        <p:cTn id="24" dur="1000"/>
                                        <p:tgtEl>
                                          <p:spTgt spid="19"/>
                                        </p:tgtEl>
                                        <p:attrNameLst>
                                          <p:attrName>ppt_y</p:attrName>
                                        </p:attrNameLst>
                                      </p:cBhvr>
                                      <p:tavLst>
                                        <p:tav tm="0">
                                          <p:val>
                                            <p:strVal val="ppt_y"/>
                                          </p:val>
                                        </p:tav>
                                        <p:tav tm="100000">
                                          <p:val>
                                            <p:strVal val="ppt_y+.1"/>
                                          </p:val>
                                        </p:tav>
                                      </p:tavLst>
                                    </p:anim>
                                    <p:set>
                                      <p:cBhvr>
                                        <p:cTn id="25" dur="1" fill="hold">
                                          <p:stCondLst>
                                            <p:cond delay="999"/>
                                          </p:stCondLst>
                                        </p:cTn>
                                        <p:tgtEl>
                                          <p:spTgt spid="1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wipe(down)">
                                      <p:cBhvr>
                                        <p:cTn id="30" dur="500"/>
                                        <p:tgtEl>
                                          <p:spTgt spid="54"/>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wipe(down)">
                                      <p:cBhvr>
                                        <p:cTn id="33" dur="500"/>
                                        <p:tgtEl>
                                          <p:spTgt spid="59"/>
                                        </p:tgtEl>
                                      </p:cBhvr>
                                    </p:animEffect>
                                  </p:childTnLst>
                                </p:cTn>
                              </p:par>
                              <p:par>
                                <p:cTn id="34" presetID="22" presetClass="entr" presetSubtype="4"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heel(1)">
                                      <p:cBhvr>
                                        <p:cTn id="41" dur="500"/>
                                        <p:tgtEl>
                                          <p:spTgt spid="2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28"/>
                                        </p:tgtEl>
                                      </p:cBhvr>
                                    </p:animEffect>
                                    <p:set>
                                      <p:cBhvr>
                                        <p:cTn id="46" dur="1" fill="hold">
                                          <p:stCondLst>
                                            <p:cond delay="499"/>
                                          </p:stCondLst>
                                        </p:cTn>
                                        <p:tgtEl>
                                          <p:spTgt spid="28"/>
                                        </p:tgtEl>
                                        <p:attrNameLst>
                                          <p:attrName>style.visibility</p:attrName>
                                        </p:attrNameLst>
                                      </p:cBhvr>
                                      <p:to>
                                        <p:strVal val="hidden"/>
                                      </p:to>
                                    </p:set>
                                  </p:childTnLst>
                                </p:cTn>
                              </p:par>
                              <p:par>
                                <p:cTn id="47" presetID="47"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anim calcmode="lin" valueType="num">
                                      <p:cBhvr>
                                        <p:cTn id="50" dur="500" fill="hold"/>
                                        <p:tgtEl>
                                          <p:spTgt spid="60"/>
                                        </p:tgtEl>
                                        <p:attrNameLst>
                                          <p:attrName>ppt_x</p:attrName>
                                        </p:attrNameLst>
                                      </p:cBhvr>
                                      <p:tavLst>
                                        <p:tav tm="0">
                                          <p:val>
                                            <p:strVal val="#ppt_x"/>
                                          </p:val>
                                        </p:tav>
                                        <p:tav tm="100000">
                                          <p:val>
                                            <p:strVal val="#ppt_x"/>
                                          </p:val>
                                        </p:tav>
                                      </p:tavLst>
                                    </p:anim>
                                    <p:anim calcmode="lin" valueType="num">
                                      <p:cBhvr>
                                        <p:cTn id="51" dur="500" fill="hold"/>
                                        <p:tgtEl>
                                          <p:spTgt spid="60"/>
                                        </p:tgtEl>
                                        <p:attrNameLst>
                                          <p:attrName>ppt_y</p:attrName>
                                        </p:attrNameLst>
                                      </p:cBhvr>
                                      <p:tavLst>
                                        <p:tav tm="0">
                                          <p:val>
                                            <p:strVal val="#ppt_y-.1"/>
                                          </p:val>
                                        </p:tav>
                                        <p:tav tm="100000">
                                          <p:val>
                                            <p:strVal val="#ppt_y"/>
                                          </p:val>
                                        </p:tav>
                                      </p:tavLst>
                                    </p:anim>
                                  </p:childTnLst>
                                </p:cTn>
                              </p:par>
                              <p:par>
                                <p:cTn id="52" presetID="22" presetClass="entr" presetSubtype="4"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down)">
                                      <p:cBhvr>
                                        <p:cTn id="54" dur="10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nodeType="clickEffect">
                                  <p:stCondLst>
                                    <p:cond delay="0"/>
                                  </p:stCondLst>
                                  <p:childTnLst>
                                    <p:animEffect transition="out" filter="fade">
                                      <p:cBhvr>
                                        <p:cTn id="58" dur="500"/>
                                        <p:tgtEl>
                                          <p:spTgt spid="22"/>
                                        </p:tgtEl>
                                      </p:cBhvr>
                                    </p:animEffect>
                                    <p:set>
                                      <p:cBhvr>
                                        <p:cTn id="59" dur="1" fill="hold">
                                          <p:stCondLst>
                                            <p:cond delay="499"/>
                                          </p:stCondLst>
                                        </p:cTn>
                                        <p:tgtEl>
                                          <p:spTgt spid="22"/>
                                        </p:tgtEl>
                                        <p:attrNameLst>
                                          <p:attrName>style.visibility</p:attrName>
                                        </p:attrNameLst>
                                      </p:cBhvr>
                                      <p:to>
                                        <p:strVal val="hidden"/>
                                      </p:to>
                                    </p:set>
                                  </p:childTnLst>
                                </p:cTn>
                              </p:par>
                              <p:par>
                                <p:cTn id="60" presetID="22" presetClass="entr" presetSubtype="4"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down)">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heel(1)">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29"/>
                                        </p:tgtEl>
                                      </p:cBhvr>
                                    </p:animEffect>
                                    <p:set>
                                      <p:cBhvr>
                                        <p:cTn id="72" dur="1" fill="hold">
                                          <p:stCondLst>
                                            <p:cond delay="499"/>
                                          </p:stCondLst>
                                        </p:cTn>
                                        <p:tgtEl>
                                          <p:spTgt spid="2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42" presetClass="exit" presetSubtype="0" fill="hold" nodeType="clickEffect">
                                  <p:stCondLst>
                                    <p:cond delay="0"/>
                                  </p:stCondLst>
                                  <p:childTnLst>
                                    <p:animEffect transition="out" filter="fade">
                                      <p:cBhvr>
                                        <p:cTn id="76" dur="1000"/>
                                        <p:tgtEl>
                                          <p:spTgt spid="24"/>
                                        </p:tgtEl>
                                      </p:cBhvr>
                                    </p:animEffect>
                                    <p:anim calcmode="lin" valueType="num">
                                      <p:cBhvr>
                                        <p:cTn id="77" dur="1000"/>
                                        <p:tgtEl>
                                          <p:spTgt spid="24"/>
                                        </p:tgtEl>
                                        <p:attrNameLst>
                                          <p:attrName>ppt_x</p:attrName>
                                        </p:attrNameLst>
                                      </p:cBhvr>
                                      <p:tavLst>
                                        <p:tav tm="0">
                                          <p:val>
                                            <p:strVal val="ppt_x"/>
                                          </p:val>
                                        </p:tav>
                                        <p:tav tm="100000">
                                          <p:val>
                                            <p:strVal val="ppt_x"/>
                                          </p:val>
                                        </p:tav>
                                      </p:tavLst>
                                    </p:anim>
                                    <p:anim calcmode="lin" valueType="num">
                                      <p:cBhvr>
                                        <p:cTn id="78" dur="1000"/>
                                        <p:tgtEl>
                                          <p:spTgt spid="24"/>
                                        </p:tgtEl>
                                        <p:attrNameLst>
                                          <p:attrName>ppt_y</p:attrName>
                                        </p:attrNameLst>
                                      </p:cBhvr>
                                      <p:tavLst>
                                        <p:tav tm="0">
                                          <p:val>
                                            <p:strVal val="ppt_y"/>
                                          </p:val>
                                        </p:tav>
                                        <p:tav tm="100000">
                                          <p:val>
                                            <p:strVal val="ppt_y+.1"/>
                                          </p:val>
                                        </p:tav>
                                      </p:tavLst>
                                    </p:anim>
                                    <p:set>
                                      <p:cBhvr>
                                        <p:cTn id="79" dur="1" fill="hold">
                                          <p:stCondLst>
                                            <p:cond delay="999"/>
                                          </p:stCondLst>
                                        </p:cTn>
                                        <p:tgtEl>
                                          <p:spTgt spid="24"/>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26"/>
                                        </p:tgtEl>
                                      </p:cBhvr>
                                    </p:animEffect>
                                    <p:set>
                                      <p:cBhvr>
                                        <p:cTn id="82" dur="1" fill="hold">
                                          <p:stCondLst>
                                            <p:cond delay="499"/>
                                          </p:stCondLst>
                                        </p:cTn>
                                        <p:tgtEl>
                                          <p:spTgt spid="26"/>
                                        </p:tgtEl>
                                        <p:attrNameLst>
                                          <p:attrName>style.visibility</p:attrName>
                                        </p:attrNameLst>
                                      </p:cBhvr>
                                      <p:to>
                                        <p:strVal val="hidden"/>
                                      </p:to>
                                    </p:set>
                                  </p:childTnLst>
                                </p:cTn>
                              </p:par>
                              <p:par>
                                <p:cTn id="83" presetID="22" presetClass="entr" presetSubtype="4" fill="hold" grpId="1" nodeType="with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wipe(down)">
                                      <p:cBhvr>
                                        <p:cTn id="85" dur="500"/>
                                        <p:tgtEl>
                                          <p:spTgt spid="52"/>
                                        </p:tgtEl>
                                      </p:cBhvr>
                                    </p:animEffect>
                                  </p:childTnLst>
                                </p:cTn>
                              </p:par>
                              <p:par>
                                <p:cTn id="86" presetID="22" presetClass="entr" presetSubtype="4" fill="hold" grpId="1" nodeType="with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wipe(down)">
                                      <p:cBhvr>
                                        <p:cTn id="88" dur="500"/>
                                        <p:tgtEl>
                                          <p:spTgt spid="54"/>
                                        </p:tgtEl>
                                      </p:cBhvr>
                                    </p:animEffect>
                                  </p:childTnLst>
                                </p:cTn>
                              </p:par>
                              <p:par>
                                <p:cTn id="89" presetID="47" presetClass="entr" presetSubtype="0" fill="hold" grpId="0" nodeType="with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fade">
                                      <p:cBhvr>
                                        <p:cTn id="91" dur="1000"/>
                                        <p:tgtEl>
                                          <p:spTgt spid="56"/>
                                        </p:tgtEl>
                                      </p:cBhvr>
                                    </p:animEffect>
                                    <p:anim calcmode="lin" valueType="num">
                                      <p:cBhvr>
                                        <p:cTn id="92" dur="1000" fill="hold"/>
                                        <p:tgtEl>
                                          <p:spTgt spid="56"/>
                                        </p:tgtEl>
                                        <p:attrNameLst>
                                          <p:attrName>ppt_x</p:attrName>
                                        </p:attrNameLst>
                                      </p:cBhvr>
                                      <p:tavLst>
                                        <p:tav tm="0">
                                          <p:val>
                                            <p:strVal val="#ppt_x"/>
                                          </p:val>
                                        </p:tav>
                                        <p:tav tm="100000">
                                          <p:val>
                                            <p:strVal val="#ppt_x"/>
                                          </p:val>
                                        </p:tav>
                                      </p:tavLst>
                                    </p:anim>
                                    <p:anim calcmode="lin" valueType="num">
                                      <p:cBhvr>
                                        <p:cTn id="93" dur="1000" fill="hold"/>
                                        <p:tgtEl>
                                          <p:spTgt spid="56"/>
                                        </p:tgtEl>
                                        <p:attrNameLst>
                                          <p:attrName>ppt_y</p:attrName>
                                        </p:attrNameLst>
                                      </p:cBhvr>
                                      <p:tavLst>
                                        <p:tav tm="0">
                                          <p:val>
                                            <p:strVal val="#ppt_y-.1"/>
                                          </p:val>
                                        </p:tav>
                                        <p:tav tm="100000">
                                          <p:val>
                                            <p:strVal val="#ppt_y"/>
                                          </p:val>
                                        </p:tav>
                                      </p:tavLst>
                                    </p:anim>
                                  </p:childTnLst>
                                </p:cTn>
                              </p:par>
                              <p:par>
                                <p:cTn id="94" presetID="22" presetClass="entr" presetSubtype="4" fill="hold" nodeType="with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wipe(down)">
                                      <p:cBhvr>
                                        <p:cTn id="9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4" grpId="0" animBg="1"/>
      <p:bldP spid="54" grpId="1" animBg="1"/>
      <p:bldP spid="56" grpId="0" animBg="1"/>
      <p:bldP spid="59" grpId="0" animBg="1"/>
      <p:bldP spid="60" grpId="0" animBg="1"/>
      <p:bldP spid="27" grpId="0" animBg="1"/>
      <p:bldP spid="27" grpId="1" animBg="1"/>
      <p:bldP spid="28" grpId="0" animBg="1"/>
      <p:bldP spid="28" grpId="1" animBg="1"/>
      <p:bldP spid="29" grpId="0" animBg="1"/>
      <p:bldP spid="2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2E59A24E-7B8A-712B-A5F6-A7D3371FE8CD}"/>
              </a:ext>
            </a:extLst>
          </p:cNvPr>
          <p:cNvSpPr/>
          <p:nvPr/>
        </p:nvSpPr>
        <p:spPr>
          <a:xfrm>
            <a:off x="8429625"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83B3A02C-4A45-6D25-17B1-298FEF1D2391}"/>
              </a:ext>
            </a:extLst>
          </p:cNvPr>
          <p:cNvSpPr>
            <a:spLocks noGrp="1"/>
          </p:cNvSpPr>
          <p:nvPr>
            <p:ph type="title"/>
          </p:nvPr>
        </p:nvSpPr>
        <p:spPr>
          <a:xfrm>
            <a:off x="1088243" y="226590"/>
            <a:ext cx="3570656" cy="538385"/>
          </a:xfrm>
        </p:spPr>
        <p:txBody>
          <a:bodyPr/>
          <a:lstStyle/>
          <a:p>
            <a:r>
              <a:rPr lang="en-US" sz="3000" dirty="0">
                <a:solidFill>
                  <a:srgbClr val="0068FF"/>
                </a:solidFill>
                <a:latin typeface="Montserrat" panose="00000500000000000000" pitchFamily="50" charset="0"/>
              </a:rPr>
              <a:t>OTP SMS</a:t>
            </a:r>
          </a:p>
        </p:txBody>
      </p:sp>
      <p:grpSp>
        <p:nvGrpSpPr>
          <p:cNvPr id="9" name="Group 8">
            <a:extLst>
              <a:ext uri="{FF2B5EF4-FFF2-40B4-BE49-F238E27FC236}">
                <a16:creationId xmlns:a16="http://schemas.microsoft.com/office/drawing/2014/main" id="{E96650AB-9F26-988A-F1CD-A99F68472CB4}"/>
              </a:ext>
            </a:extLst>
          </p:cNvPr>
          <p:cNvGrpSpPr/>
          <p:nvPr/>
        </p:nvGrpSpPr>
        <p:grpSpPr>
          <a:xfrm>
            <a:off x="329418" y="239985"/>
            <a:ext cx="608989" cy="542532"/>
            <a:chOff x="1800836" y="692330"/>
            <a:chExt cx="385893" cy="343782"/>
          </a:xfrm>
        </p:grpSpPr>
        <p:sp>
          <p:nvSpPr>
            <p:cNvPr id="10" name="Hexagon 9">
              <a:extLst>
                <a:ext uri="{FF2B5EF4-FFF2-40B4-BE49-F238E27FC236}">
                  <a16:creationId xmlns:a16="http://schemas.microsoft.com/office/drawing/2014/main" id="{FA3978EA-E8D6-E58B-1F01-FA1D1C2FE30A}"/>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135C8A59-4767-E936-C822-747AAC04DD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pic>
        <p:nvPicPr>
          <p:cNvPr id="16" name="Picture 5">
            <a:extLst>
              <a:ext uri="{FF2B5EF4-FFF2-40B4-BE49-F238E27FC236}">
                <a16:creationId xmlns:a16="http://schemas.microsoft.com/office/drawing/2014/main" id="{D5A6A4A7-13A6-FE8F-F526-8F18E6344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4556" y="5931694"/>
            <a:ext cx="671513" cy="6715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8" name="Group 57">
            <a:extLst>
              <a:ext uri="{FF2B5EF4-FFF2-40B4-BE49-F238E27FC236}">
                <a16:creationId xmlns:a16="http://schemas.microsoft.com/office/drawing/2014/main" id="{E7F219E1-0F7D-9F98-D40C-E8426A11112E}"/>
              </a:ext>
            </a:extLst>
          </p:cNvPr>
          <p:cNvGrpSpPr/>
          <p:nvPr/>
        </p:nvGrpSpPr>
        <p:grpSpPr>
          <a:xfrm>
            <a:off x="8807729" y="1022449"/>
            <a:ext cx="1682216" cy="919287"/>
            <a:chOff x="8697764" y="1146175"/>
            <a:chExt cx="1916113" cy="1011238"/>
          </a:xfrm>
        </p:grpSpPr>
        <p:pic>
          <p:nvPicPr>
            <p:cNvPr id="14" name="Picture 3">
              <a:extLst>
                <a:ext uri="{FF2B5EF4-FFF2-40B4-BE49-F238E27FC236}">
                  <a16:creationId xmlns:a16="http://schemas.microsoft.com/office/drawing/2014/main" id="{6CBC7DB4-53D5-0192-9761-BD79CE30D4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7764" y="1146175"/>
              <a:ext cx="1916113" cy="1011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Rectangle 6">
              <a:extLst>
                <a:ext uri="{FF2B5EF4-FFF2-40B4-BE49-F238E27FC236}">
                  <a16:creationId xmlns:a16="http://schemas.microsoft.com/office/drawing/2014/main" id="{FE06E9BF-20F2-67FD-9A7B-396815A1184A}"/>
                </a:ext>
              </a:extLst>
            </p:cNvPr>
            <p:cNvSpPr>
              <a:spLocks noChangeArrowheads="1"/>
            </p:cNvSpPr>
            <p:nvPr/>
          </p:nvSpPr>
          <p:spPr bwMode="auto">
            <a:xfrm>
              <a:off x="8905727" y="1539875"/>
              <a:ext cx="1662112"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2000" dirty="0">
                  <a:solidFill>
                    <a:srgbClr val="30311D"/>
                  </a:solidFill>
                  <a:latin typeface="Montserrat" panose="00000500000000000000" pitchFamily="50" charset="0"/>
                </a:rPr>
                <a:t>Telco</a:t>
              </a:r>
            </a:p>
          </p:txBody>
        </p:sp>
      </p:grpSp>
      <p:pic>
        <p:nvPicPr>
          <p:cNvPr id="19" name="Picture 12">
            <a:extLst>
              <a:ext uri="{FF2B5EF4-FFF2-40B4-BE49-F238E27FC236}">
                <a16:creationId xmlns:a16="http://schemas.microsoft.com/office/drawing/2014/main" id="{77BF87A3-6EBA-955C-0A13-35CBF3ADC4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7182" y="5931694"/>
            <a:ext cx="692150" cy="6715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Rectangle 20">
            <a:extLst>
              <a:ext uri="{FF2B5EF4-FFF2-40B4-BE49-F238E27FC236}">
                <a16:creationId xmlns:a16="http://schemas.microsoft.com/office/drawing/2014/main" id="{71BB7F73-1A03-BFE9-F1E2-F6152E76865E}"/>
              </a:ext>
            </a:extLst>
          </p:cNvPr>
          <p:cNvSpPr>
            <a:spLocks noChangeArrowheads="1"/>
          </p:cNvSpPr>
          <p:nvPr/>
        </p:nvSpPr>
        <p:spPr bwMode="auto">
          <a:xfrm>
            <a:off x="287884" y="968046"/>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50.00$ or more</a:t>
            </a:r>
          </a:p>
        </p:txBody>
      </p:sp>
      <p:pic>
        <p:nvPicPr>
          <p:cNvPr id="35" name="Picture 34">
            <a:extLst>
              <a:ext uri="{FF2B5EF4-FFF2-40B4-BE49-F238E27FC236}">
                <a16:creationId xmlns:a16="http://schemas.microsoft.com/office/drawing/2014/main" id="{02B47493-1373-0AC3-2449-B1569DEFDD55}"/>
              </a:ext>
            </a:extLst>
          </p:cNvPr>
          <p:cNvPicPr>
            <a:picLocks noChangeAspect="1"/>
          </p:cNvPicPr>
          <p:nvPr/>
        </p:nvPicPr>
        <p:blipFill>
          <a:blip r:embed="rId7"/>
          <a:stretch>
            <a:fillRect/>
          </a:stretch>
        </p:blipFill>
        <p:spPr>
          <a:xfrm>
            <a:off x="335163" y="1428344"/>
            <a:ext cx="5244070" cy="2946889"/>
          </a:xfrm>
          <a:prstGeom prst="rect">
            <a:avLst/>
          </a:prstGeom>
        </p:spPr>
      </p:pic>
      <p:pic>
        <p:nvPicPr>
          <p:cNvPr id="37" name="Picture 36">
            <a:extLst>
              <a:ext uri="{FF2B5EF4-FFF2-40B4-BE49-F238E27FC236}">
                <a16:creationId xmlns:a16="http://schemas.microsoft.com/office/drawing/2014/main" id="{AE810F27-72C0-FA95-F454-1D80B7E6A4C0}"/>
              </a:ext>
            </a:extLst>
          </p:cNvPr>
          <p:cNvPicPr>
            <a:picLocks noChangeAspect="1"/>
          </p:cNvPicPr>
          <p:nvPr/>
        </p:nvPicPr>
        <p:blipFill>
          <a:blip r:embed="rId8"/>
          <a:stretch>
            <a:fillRect/>
          </a:stretch>
        </p:blipFill>
        <p:spPr>
          <a:xfrm>
            <a:off x="5722247" y="1428344"/>
            <a:ext cx="2194560" cy="3264178"/>
          </a:xfrm>
          <a:prstGeom prst="rect">
            <a:avLst/>
          </a:prstGeom>
        </p:spPr>
      </p:pic>
      <p:pic>
        <p:nvPicPr>
          <p:cNvPr id="41" name="Picture 40">
            <a:extLst>
              <a:ext uri="{FF2B5EF4-FFF2-40B4-BE49-F238E27FC236}">
                <a16:creationId xmlns:a16="http://schemas.microsoft.com/office/drawing/2014/main" id="{668688A2-FB72-2792-3200-A9F161471FBB}"/>
              </a:ext>
            </a:extLst>
          </p:cNvPr>
          <p:cNvPicPr>
            <a:picLocks noChangeAspect="1"/>
          </p:cNvPicPr>
          <p:nvPr/>
        </p:nvPicPr>
        <p:blipFill>
          <a:blip r:embed="rId9"/>
          <a:stretch>
            <a:fillRect/>
          </a:stretch>
        </p:blipFill>
        <p:spPr>
          <a:xfrm>
            <a:off x="3355095" y="1427797"/>
            <a:ext cx="2204250" cy="3303271"/>
          </a:xfrm>
          <a:prstGeom prst="rect">
            <a:avLst/>
          </a:prstGeom>
        </p:spPr>
      </p:pic>
      <p:grpSp>
        <p:nvGrpSpPr>
          <p:cNvPr id="46" name="Group 45">
            <a:extLst>
              <a:ext uri="{FF2B5EF4-FFF2-40B4-BE49-F238E27FC236}">
                <a16:creationId xmlns:a16="http://schemas.microsoft.com/office/drawing/2014/main" id="{4BA35E82-65B6-6D3C-F0DD-167E574E597B}"/>
              </a:ext>
            </a:extLst>
          </p:cNvPr>
          <p:cNvGrpSpPr/>
          <p:nvPr/>
        </p:nvGrpSpPr>
        <p:grpSpPr>
          <a:xfrm>
            <a:off x="9119726" y="4544212"/>
            <a:ext cx="1506134" cy="660283"/>
            <a:chOff x="8207372" y="3848277"/>
            <a:chExt cx="1662113" cy="728663"/>
          </a:xfrm>
        </p:grpSpPr>
        <p:sp>
          <p:nvSpPr>
            <p:cNvPr id="47" name="Rectangle: Rounded Corners 46">
              <a:extLst>
                <a:ext uri="{FF2B5EF4-FFF2-40B4-BE49-F238E27FC236}">
                  <a16:creationId xmlns:a16="http://schemas.microsoft.com/office/drawing/2014/main" id="{B2664423-9C89-F540-14D5-24BCBEE972EC}"/>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
              <a:extLst>
                <a:ext uri="{FF2B5EF4-FFF2-40B4-BE49-F238E27FC236}">
                  <a16:creationId xmlns:a16="http://schemas.microsoft.com/office/drawing/2014/main" id="{D59F04AC-8998-3C49-E6F4-1994DBAE52F3}"/>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grpSp>
        <p:nvGrpSpPr>
          <p:cNvPr id="49" name="Group 48">
            <a:extLst>
              <a:ext uri="{FF2B5EF4-FFF2-40B4-BE49-F238E27FC236}">
                <a16:creationId xmlns:a16="http://schemas.microsoft.com/office/drawing/2014/main" id="{FC7E386F-CD1B-56FC-6EFA-2D96997AF814}"/>
              </a:ext>
            </a:extLst>
          </p:cNvPr>
          <p:cNvGrpSpPr/>
          <p:nvPr/>
        </p:nvGrpSpPr>
        <p:grpSpPr>
          <a:xfrm>
            <a:off x="9223338" y="2637883"/>
            <a:ext cx="1263024" cy="1263024"/>
            <a:chOff x="8258174" y="1164431"/>
            <a:chExt cx="1393826" cy="1393826"/>
          </a:xfrm>
        </p:grpSpPr>
        <p:sp>
          <p:nvSpPr>
            <p:cNvPr id="50" name="Oval 49">
              <a:extLst>
                <a:ext uri="{FF2B5EF4-FFF2-40B4-BE49-F238E27FC236}">
                  <a16:creationId xmlns:a16="http://schemas.microsoft.com/office/drawing/2014/main" id="{8602B4B1-B7DF-984D-65B2-F5E1F586C389}"/>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7">
              <a:extLst>
                <a:ext uri="{FF2B5EF4-FFF2-40B4-BE49-F238E27FC236}">
                  <a16:creationId xmlns:a16="http://schemas.microsoft.com/office/drawing/2014/main" id="{7F9E54FD-812D-0389-3CCB-5D184D852FD7}"/>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52" name="Down Arrow 83">
            <a:extLst>
              <a:ext uri="{FF2B5EF4-FFF2-40B4-BE49-F238E27FC236}">
                <a16:creationId xmlns:a16="http://schemas.microsoft.com/office/drawing/2014/main" id="{F110A2A5-7D04-E29A-0CF0-32470D8EFF3A}"/>
              </a:ext>
            </a:extLst>
          </p:cNvPr>
          <p:cNvSpPr>
            <a:spLocks noChangeArrowheads="1"/>
          </p:cNvSpPr>
          <p:nvPr/>
        </p:nvSpPr>
        <p:spPr bwMode="auto">
          <a:xfrm rot="10800000">
            <a:off x="9726102" y="5250141"/>
            <a:ext cx="257495" cy="529376"/>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4" name="Down Arrow 83">
            <a:extLst>
              <a:ext uri="{FF2B5EF4-FFF2-40B4-BE49-F238E27FC236}">
                <a16:creationId xmlns:a16="http://schemas.microsoft.com/office/drawing/2014/main" id="{6C7C7F48-D1C1-7E50-87D6-308E11204E74}"/>
              </a:ext>
            </a:extLst>
          </p:cNvPr>
          <p:cNvSpPr>
            <a:spLocks noChangeArrowheads="1"/>
          </p:cNvSpPr>
          <p:nvPr/>
        </p:nvSpPr>
        <p:spPr bwMode="auto">
          <a:xfrm rot="10800000">
            <a:off x="9744045" y="3962656"/>
            <a:ext cx="257495" cy="529376"/>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6" name="Down Arrow 83">
            <a:extLst>
              <a:ext uri="{FF2B5EF4-FFF2-40B4-BE49-F238E27FC236}">
                <a16:creationId xmlns:a16="http://schemas.microsoft.com/office/drawing/2014/main" id="{A70AA952-358C-4347-E388-AC9946687DC4}"/>
              </a:ext>
            </a:extLst>
          </p:cNvPr>
          <p:cNvSpPr>
            <a:spLocks noChangeArrowheads="1"/>
          </p:cNvSpPr>
          <p:nvPr/>
        </p:nvSpPr>
        <p:spPr bwMode="auto">
          <a:xfrm>
            <a:off x="9530455" y="3979956"/>
            <a:ext cx="257495" cy="529376"/>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9" name="Down Arrow 83">
            <a:extLst>
              <a:ext uri="{FF2B5EF4-FFF2-40B4-BE49-F238E27FC236}">
                <a16:creationId xmlns:a16="http://schemas.microsoft.com/office/drawing/2014/main" id="{D1B5D47A-395F-6D1E-EC7E-704A666BB1BC}"/>
              </a:ext>
            </a:extLst>
          </p:cNvPr>
          <p:cNvSpPr>
            <a:spLocks noChangeArrowheads="1"/>
          </p:cNvSpPr>
          <p:nvPr/>
        </p:nvSpPr>
        <p:spPr bwMode="auto">
          <a:xfrm rot="10800000">
            <a:off x="9726102" y="2016661"/>
            <a:ext cx="257495" cy="529376"/>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60" name="Down Arrow 83">
            <a:extLst>
              <a:ext uri="{FF2B5EF4-FFF2-40B4-BE49-F238E27FC236}">
                <a16:creationId xmlns:a16="http://schemas.microsoft.com/office/drawing/2014/main" id="{BD9E1F57-5B81-7CD0-375E-9FB157D6CA03}"/>
              </a:ext>
            </a:extLst>
          </p:cNvPr>
          <p:cNvSpPr>
            <a:spLocks noChangeArrowheads="1"/>
          </p:cNvSpPr>
          <p:nvPr/>
        </p:nvSpPr>
        <p:spPr bwMode="auto">
          <a:xfrm>
            <a:off x="8735213" y="2036762"/>
            <a:ext cx="257495" cy="3704655"/>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67" name="Rectangle 66">
            <a:extLst>
              <a:ext uri="{FF2B5EF4-FFF2-40B4-BE49-F238E27FC236}">
                <a16:creationId xmlns:a16="http://schemas.microsoft.com/office/drawing/2014/main" id="{9004099F-FE24-6A2A-0EF7-905F6BF910BB}"/>
              </a:ext>
            </a:extLst>
          </p:cNvPr>
          <p:cNvSpPr/>
          <p:nvPr/>
        </p:nvSpPr>
        <p:spPr>
          <a:xfrm>
            <a:off x="639657" y="3989585"/>
            <a:ext cx="1085394" cy="25717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B2AB8C9C-9FF4-43C0-20AB-1D0AAD37E847}"/>
              </a:ext>
            </a:extLst>
          </p:cNvPr>
          <p:cNvSpPr/>
          <p:nvPr/>
        </p:nvSpPr>
        <p:spPr>
          <a:xfrm>
            <a:off x="7052189" y="4400105"/>
            <a:ext cx="845434" cy="33096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66E5D27B-9AB3-F872-ECBD-66C9E37480FA}"/>
              </a:ext>
            </a:extLst>
          </p:cNvPr>
          <p:cNvPicPr>
            <a:picLocks noChangeAspect="1"/>
          </p:cNvPicPr>
          <p:nvPr/>
        </p:nvPicPr>
        <p:blipFill>
          <a:blip r:embed="rId10"/>
          <a:stretch>
            <a:fillRect/>
          </a:stretch>
        </p:blipFill>
        <p:spPr>
          <a:xfrm>
            <a:off x="5730019" y="1445572"/>
            <a:ext cx="2178653" cy="4407806"/>
          </a:xfrm>
          <a:prstGeom prst="rect">
            <a:avLst/>
          </a:prstGeom>
        </p:spPr>
      </p:pic>
      <p:sp>
        <p:nvSpPr>
          <p:cNvPr id="69" name="Rectangle 68">
            <a:extLst>
              <a:ext uri="{FF2B5EF4-FFF2-40B4-BE49-F238E27FC236}">
                <a16:creationId xmlns:a16="http://schemas.microsoft.com/office/drawing/2014/main" id="{B65AF916-53C0-9D69-4DC8-3DAA66499674}"/>
              </a:ext>
            </a:extLst>
          </p:cNvPr>
          <p:cNvSpPr/>
          <p:nvPr/>
        </p:nvSpPr>
        <p:spPr>
          <a:xfrm>
            <a:off x="3409388" y="2042677"/>
            <a:ext cx="2073232" cy="37528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220AD1B6-D294-6923-F229-648D882AE507}"/>
              </a:ext>
            </a:extLst>
          </p:cNvPr>
          <p:cNvPicPr>
            <a:picLocks noChangeAspect="1"/>
          </p:cNvPicPr>
          <p:nvPr/>
        </p:nvPicPr>
        <p:blipFill>
          <a:blip r:embed="rId11"/>
          <a:stretch>
            <a:fillRect/>
          </a:stretch>
        </p:blipFill>
        <p:spPr>
          <a:xfrm>
            <a:off x="3377269" y="1433007"/>
            <a:ext cx="2194560" cy="3288750"/>
          </a:xfrm>
          <a:prstGeom prst="rect">
            <a:avLst/>
          </a:prstGeom>
        </p:spPr>
      </p:pic>
      <p:sp>
        <p:nvSpPr>
          <p:cNvPr id="70" name="Rectangle 69">
            <a:extLst>
              <a:ext uri="{FF2B5EF4-FFF2-40B4-BE49-F238E27FC236}">
                <a16:creationId xmlns:a16="http://schemas.microsoft.com/office/drawing/2014/main" id="{8FF41A56-963F-DF8A-C1A9-55EDD2723CAE}"/>
              </a:ext>
            </a:extLst>
          </p:cNvPr>
          <p:cNvSpPr/>
          <p:nvPr/>
        </p:nvSpPr>
        <p:spPr>
          <a:xfrm>
            <a:off x="4748952" y="4400105"/>
            <a:ext cx="773990" cy="33096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AE30D68-5016-4303-4F1F-A0C4C44BA312}"/>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F430C8E-0C5E-2DF0-E1CE-A18EDB8D7766}"/>
              </a:ext>
            </a:extLst>
          </p:cNvPr>
          <p:cNvPicPr>
            <a:picLocks noChangeAspect="1"/>
          </p:cNvPicPr>
          <p:nvPr/>
        </p:nvPicPr>
        <p:blipFill rotWithShape="1">
          <a:blip r:embed="rId12"/>
          <a:srcRect l="10372" r="11169" b="24146"/>
          <a:stretch/>
        </p:blipFill>
        <p:spPr>
          <a:xfrm>
            <a:off x="302331" y="1440054"/>
            <a:ext cx="7772400" cy="4911644"/>
          </a:xfrm>
          <a:prstGeom prst="rect">
            <a:avLst/>
          </a:prstGeom>
        </p:spPr>
      </p:pic>
    </p:spTree>
    <p:extLst>
      <p:ext uri="{BB962C8B-B14F-4D97-AF65-F5344CB8AC3E}">
        <p14:creationId xmlns:p14="http://schemas.microsoft.com/office/powerpoint/2010/main" val="8856994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par>
                                <p:cTn id="8" presetID="22" presetClass="entr" presetSubtype="4"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down)">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heel(1)">
                                      <p:cBhvr>
                                        <p:cTn id="15" dur="500"/>
                                        <p:tgtEl>
                                          <p:spTgt spid="67"/>
                                        </p:tgtEl>
                                      </p:cBhvr>
                                    </p:animEffect>
                                  </p:childTnLst>
                                </p:cTn>
                              </p:par>
                              <p:par>
                                <p:cTn id="16" presetID="10" presetClass="exit" presetSubtype="0" fill="hold" grpId="1" nodeType="withEffect">
                                  <p:stCondLst>
                                    <p:cond delay="0"/>
                                  </p:stCondLst>
                                  <p:childTnLst>
                                    <p:animEffect transition="out" filter="fade">
                                      <p:cBhvr>
                                        <p:cTn id="17" dur="500"/>
                                        <p:tgtEl>
                                          <p:spTgt spid="67"/>
                                        </p:tgtEl>
                                      </p:cBhvr>
                                    </p:animEffect>
                                    <p:set>
                                      <p:cBhvr>
                                        <p:cTn id="18" dur="1" fill="hold">
                                          <p:stCondLst>
                                            <p:cond delay="499"/>
                                          </p:stCondLst>
                                        </p:cTn>
                                        <p:tgtEl>
                                          <p:spTgt spid="6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35"/>
                                        </p:tgtEl>
                                      </p:cBhvr>
                                    </p:animEffect>
                                    <p:set>
                                      <p:cBhvr>
                                        <p:cTn id="23" dur="1" fill="hold">
                                          <p:stCondLst>
                                            <p:cond delay="499"/>
                                          </p:stCondLst>
                                        </p:cTn>
                                        <p:tgtEl>
                                          <p:spTgt spid="35"/>
                                        </p:tgtEl>
                                        <p:attrNameLst>
                                          <p:attrName>style.visibility</p:attrName>
                                        </p:attrNameLst>
                                      </p:cBhvr>
                                      <p:to>
                                        <p:strVal val="hidden"/>
                                      </p:to>
                                    </p:set>
                                  </p:childTnLst>
                                </p:cTn>
                              </p:par>
                              <p:par>
                                <p:cTn id="24" presetID="22" presetClass="entr" presetSubtype="4"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wheel(1)">
                                      <p:cBhvr>
                                        <p:cTn id="31" dur="500"/>
                                        <p:tgtEl>
                                          <p:spTgt spid="68"/>
                                        </p:tgtEl>
                                      </p:cBhvr>
                                    </p:animEffect>
                                  </p:childTnLst>
                                </p:cTn>
                              </p:par>
                              <p:par>
                                <p:cTn id="32" presetID="10" presetClass="exit" presetSubtype="0" fill="hold" grpId="1" nodeType="withEffect">
                                  <p:stCondLst>
                                    <p:cond delay="0"/>
                                  </p:stCondLst>
                                  <p:childTnLst>
                                    <p:animEffect transition="out" filter="fade">
                                      <p:cBhvr>
                                        <p:cTn id="33" dur="500"/>
                                        <p:tgtEl>
                                          <p:spTgt spid="68"/>
                                        </p:tgtEl>
                                      </p:cBhvr>
                                    </p:animEffect>
                                    <p:set>
                                      <p:cBhvr>
                                        <p:cTn id="34" dur="1" fill="hold">
                                          <p:stCondLst>
                                            <p:cond delay="499"/>
                                          </p:stCondLst>
                                        </p:cTn>
                                        <p:tgtEl>
                                          <p:spTgt spid="6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42" presetClass="exit" presetSubtype="0" fill="hold" nodeType="clickEffect">
                                  <p:stCondLst>
                                    <p:cond delay="0"/>
                                  </p:stCondLst>
                                  <p:childTnLst>
                                    <p:animEffect transition="out" filter="fade">
                                      <p:cBhvr>
                                        <p:cTn id="38" dur="1000"/>
                                        <p:tgtEl>
                                          <p:spTgt spid="37"/>
                                        </p:tgtEl>
                                      </p:cBhvr>
                                    </p:animEffect>
                                    <p:anim calcmode="lin" valueType="num">
                                      <p:cBhvr>
                                        <p:cTn id="39" dur="1000"/>
                                        <p:tgtEl>
                                          <p:spTgt spid="37"/>
                                        </p:tgtEl>
                                        <p:attrNameLst>
                                          <p:attrName>ppt_x</p:attrName>
                                        </p:attrNameLst>
                                      </p:cBhvr>
                                      <p:tavLst>
                                        <p:tav tm="0">
                                          <p:val>
                                            <p:strVal val="ppt_x"/>
                                          </p:val>
                                        </p:tav>
                                        <p:tav tm="100000">
                                          <p:val>
                                            <p:strVal val="ppt_x"/>
                                          </p:val>
                                        </p:tav>
                                      </p:tavLst>
                                    </p:anim>
                                    <p:anim calcmode="lin" valueType="num">
                                      <p:cBhvr>
                                        <p:cTn id="40" dur="1000"/>
                                        <p:tgtEl>
                                          <p:spTgt spid="37"/>
                                        </p:tgtEl>
                                        <p:attrNameLst>
                                          <p:attrName>ppt_y</p:attrName>
                                        </p:attrNameLst>
                                      </p:cBhvr>
                                      <p:tavLst>
                                        <p:tav tm="0">
                                          <p:val>
                                            <p:strVal val="ppt_y"/>
                                          </p:val>
                                        </p:tav>
                                        <p:tav tm="100000">
                                          <p:val>
                                            <p:strVal val="ppt_y+.1"/>
                                          </p:val>
                                        </p:tav>
                                      </p:tavLst>
                                    </p:anim>
                                    <p:set>
                                      <p:cBhvr>
                                        <p:cTn id="41" dur="1" fill="hold">
                                          <p:stCondLst>
                                            <p:cond delay="999"/>
                                          </p:stCondLst>
                                        </p:cTn>
                                        <p:tgtEl>
                                          <p:spTgt spid="37"/>
                                        </p:tgtEl>
                                        <p:attrNameLst>
                                          <p:attrName>style.visibility</p:attrName>
                                        </p:attrNameLst>
                                      </p:cBhvr>
                                      <p:to>
                                        <p:strVal val="hidden"/>
                                      </p:to>
                                    </p:set>
                                  </p:childTnLst>
                                </p:cTn>
                              </p:par>
                              <p:par>
                                <p:cTn id="42" presetID="22" presetClass="entr" presetSubtype="4" fill="hold" grpId="0" nodeType="with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down)">
                                      <p:cBhvr>
                                        <p:cTn id="44" dur="500"/>
                                        <p:tgtEl>
                                          <p:spTgt spid="54"/>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ipe(down)">
                                      <p:cBhvr>
                                        <p:cTn id="47" dur="500"/>
                                        <p:tgtEl>
                                          <p:spTgt spid="5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down)">
                                      <p:cBhvr>
                                        <p:cTn id="52" dur="5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anim calcmode="lin" valueType="num">
                                      <p:cBhvr>
                                        <p:cTn id="58" dur="500" fill="hold"/>
                                        <p:tgtEl>
                                          <p:spTgt spid="60"/>
                                        </p:tgtEl>
                                        <p:attrNameLst>
                                          <p:attrName>ppt_x</p:attrName>
                                        </p:attrNameLst>
                                      </p:cBhvr>
                                      <p:tavLst>
                                        <p:tav tm="0">
                                          <p:val>
                                            <p:strVal val="#ppt_x"/>
                                          </p:val>
                                        </p:tav>
                                        <p:tav tm="100000">
                                          <p:val>
                                            <p:strVal val="#ppt_x"/>
                                          </p:val>
                                        </p:tav>
                                      </p:tavLst>
                                    </p:anim>
                                    <p:anim calcmode="lin" valueType="num">
                                      <p:cBhvr>
                                        <p:cTn id="59" dur="500" fill="hold"/>
                                        <p:tgtEl>
                                          <p:spTgt spid="60"/>
                                        </p:tgtEl>
                                        <p:attrNameLst>
                                          <p:attrName>ppt_y</p:attrName>
                                        </p:attrNameLst>
                                      </p:cBhvr>
                                      <p:tavLst>
                                        <p:tav tm="0">
                                          <p:val>
                                            <p:strVal val="#ppt_y-.1"/>
                                          </p:val>
                                        </p:tav>
                                        <p:tav tm="100000">
                                          <p:val>
                                            <p:strVal val="#ppt_y"/>
                                          </p:val>
                                        </p:tav>
                                      </p:tavLst>
                                    </p:anim>
                                  </p:childTnLst>
                                </p:cTn>
                              </p:par>
                              <p:par>
                                <p:cTn id="60" presetID="22" presetClass="entr" presetSubtype="4" fill="hold"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wipe(down)">
                                      <p:cBhvr>
                                        <p:cTn id="62" dur="500"/>
                                        <p:tgtEl>
                                          <p:spTgt spid="3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down)">
                                      <p:cBhvr>
                                        <p:cTn id="67" dur="500"/>
                                        <p:tgtEl>
                                          <p:spTgt spid="41"/>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wheel(1)">
                                      <p:cBhvr>
                                        <p:cTn id="70" dur="1000"/>
                                        <p:tgtEl>
                                          <p:spTgt spid="6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1" nodeType="clickEffect">
                                  <p:stCondLst>
                                    <p:cond delay="0"/>
                                  </p:stCondLst>
                                  <p:childTnLst>
                                    <p:animEffect transition="out" filter="fade">
                                      <p:cBhvr>
                                        <p:cTn id="74" dur="500"/>
                                        <p:tgtEl>
                                          <p:spTgt spid="69"/>
                                        </p:tgtEl>
                                      </p:cBhvr>
                                    </p:animEffect>
                                    <p:set>
                                      <p:cBhvr>
                                        <p:cTn id="75" dur="1" fill="hold">
                                          <p:stCondLst>
                                            <p:cond delay="499"/>
                                          </p:stCondLst>
                                        </p:cTn>
                                        <p:tgtEl>
                                          <p:spTgt spid="69"/>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22" presetClass="entr" presetSubtype="4" fill="hold" nodeType="with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wipe(down)">
                                      <p:cBhvr>
                                        <p:cTn id="83" dur="500"/>
                                        <p:tgtEl>
                                          <p:spTgt spid="43"/>
                                        </p:tgtEl>
                                      </p:cBhvr>
                                    </p:animEffect>
                                  </p:childTnLst>
                                </p:cTn>
                              </p:par>
                            </p:childTnLst>
                          </p:cTn>
                        </p:par>
                      </p:childTnLst>
                    </p:cTn>
                  </p:par>
                  <p:par>
                    <p:cTn id="84" fill="hold">
                      <p:stCondLst>
                        <p:cond delay="indefinite"/>
                      </p:stCondLst>
                      <p:childTnLst>
                        <p:par>
                          <p:cTn id="85" fill="hold">
                            <p:stCondLst>
                              <p:cond delay="0"/>
                            </p:stCondLst>
                            <p:childTnLst>
                              <p:par>
                                <p:cTn id="86" presetID="21" presetClass="entr" presetSubtype="1" fill="hold" grpId="0" nodeType="clickEffect">
                                  <p:stCondLst>
                                    <p:cond delay="0"/>
                                  </p:stCondLst>
                                  <p:childTnLst>
                                    <p:set>
                                      <p:cBhvr>
                                        <p:cTn id="87" dur="1" fill="hold">
                                          <p:stCondLst>
                                            <p:cond delay="0"/>
                                          </p:stCondLst>
                                        </p:cTn>
                                        <p:tgtEl>
                                          <p:spTgt spid="70"/>
                                        </p:tgtEl>
                                        <p:attrNameLst>
                                          <p:attrName>style.visibility</p:attrName>
                                        </p:attrNameLst>
                                      </p:cBhvr>
                                      <p:to>
                                        <p:strVal val="visible"/>
                                      </p:to>
                                    </p:set>
                                    <p:animEffect transition="in" filter="wheel(1)">
                                      <p:cBhvr>
                                        <p:cTn id="88" dur="500"/>
                                        <p:tgtEl>
                                          <p:spTgt spid="70"/>
                                        </p:tgtEl>
                                      </p:cBhvr>
                                    </p:animEffect>
                                  </p:childTnLst>
                                </p:cTn>
                              </p:par>
                            </p:childTnLst>
                          </p:cTn>
                        </p:par>
                      </p:childTnLst>
                    </p:cTn>
                  </p:par>
                  <p:par>
                    <p:cTn id="89" fill="hold">
                      <p:stCondLst>
                        <p:cond delay="indefinite"/>
                      </p:stCondLst>
                      <p:childTnLst>
                        <p:par>
                          <p:cTn id="90" fill="hold">
                            <p:stCondLst>
                              <p:cond delay="0"/>
                            </p:stCondLst>
                            <p:childTnLst>
                              <p:par>
                                <p:cTn id="91" presetID="55" presetClass="exit" presetSubtype="0" fill="hold" grpId="1" nodeType="clickEffect">
                                  <p:stCondLst>
                                    <p:cond delay="0"/>
                                  </p:stCondLst>
                                  <p:childTnLst>
                                    <p:anim calcmode="lin" valueType="num">
                                      <p:cBhvr>
                                        <p:cTn id="92" dur="1000"/>
                                        <p:tgtEl>
                                          <p:spTgt spid="70"/>
                                        </p:tgtEl>
                                        <p:attrNameLst>
                                          <p:attrName>ppt_w</p:attrName>
                                        </p:attrNameLst>
                                      </p:cBhvr>
                                      <p:tavLst>
                                        <p:tav tm="0">
                                          <p:val>
                                            <p:strVal val="ppt_w"/>
                                          </p:val>
                                        </p:tav>
                                        <p:tav tm="100000">
                                          <p:val>
                                            <p:strVal val="ppt_w*0.70"/>
                                          </p:val>
                                        </p:tav>
                                      </p:tavLst>
                                    </p:anim>
                                    <p:anim calcmode="lin" valueType="num">
                                      <p:cBhvr>
                                        <p:cTn id="93" dur="1000"/>
                                        <p:tgtEl>
                                          <p:spTgt spid="70"/>
                                        </p:tgtEl>
                                        <p:attrNameLst>
                                          <p:attrName>ppt_h</p:attrName>
                                        </p:attrNameLst>
                                      </p:cBhvr>
                                      <p:tavLst>
                                        <p:tav tm="0">
                                          <p:val>
                                            <p:strVal val="ppt_h"/>
                                          </p:val>
                                        </p:tav>
                                        <p:tav tm="100000">
                                          <p:val>
                                            <p:strVal val="ppt_h"/>
                                          </p:val>
                                        </p:tav>
                                      </p:tavLst>
                                    </p:anim>
                                    <p:animEffect transition="out" filter="fade">
                                      <p:cBhvr>
                                        <p:cTn id="94" dur="1000"/>
                                        <p:tgtEl>
                                          <p:spTgt spid="70"/>
                                        </p:tgtEl>
                                      </p:cBhvr>
                                    </p:animEffect>
                                    <p:set>
                                      <p:cBhvr>
                                        <p:cTn id="95" dur="1" fill="hold">
                                          <p:stCondLst>
                                            <p:cond delay="999"/>
                                          </p:stCondLst>
                                        </p:cTn>
                                        <p:tgtEl>
                                          <p:spTgt spid="70"/>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42" presetClass="exit" presetSubtype="0" fill="hold" nodeType="clickEffect">
                                  <p:stCondLst>
                                    <p:cond delay="0"/>
                                  </p:stCondLst>
                                  <p:childTnLst>
                                    <p:animEffect transition="out" filter="fade">
                                      <p:cBhvr>
                                        <p:cTn id="99" dur="1000"/>
                                        <p:tgtEl>
                                          <p:spTgt spid="43"/>
                                        </p:tgtEl>
                                      </p:cBhvr>
                                    </p:animEffect>
                                    <p:anim calcmode="lin" valueType="num">
                                      <p:cBhvr>
                                        <p:cTn id="100" dur="1000"/>
                                        <p:tgtEl>
                                          <p:spTgt spid="43"/>
                                        </p:tgtEl>
                                        <p:attrNameLst>
                                          <p:attrName>ppt_x</p:attrName>
                                        </p:attrNameLst>
                                      </p:cBhvr>
                                      <p:tavLst>
                                        <p:tav tm="0">
                                          <p:val>
                                            <p:strVal val="ppt_x"/>
                                          </p:val>
                                        </p:tav>
                                        <p:tav tm="100000">
                                          <p:val>
                                            <p:strVal val="ppt_x"/>
                                          </p:val>
                                        </p:tav>
                                      </p:tavLst>
                                    </p:anim>
                                    <p:anim calcmode="lin" valueType="num">
                                      <p:cBhvr>
                                        <p:cTn id="101" dur="1000"/>
                                        <p:tgtEl>
                                          <p:spTgt spid="43"/>
                                        </p:tgtEl>
                                        <p:attrNameLst>
                                          <p:attrName>ppt_y</p:attrName>
                                        </p:attrNameLst>
                                      </p:cBhvr>
                                      <p:tavLst>
                                        <p:tav tm="0">
                                          <p:val>
                                            <p:strVal val="ppt_y"/>
                                          </p:val>
                                        </p:tav>
                                        <p:tav tm="100000">
                                          <p:val>
                                            <p:strVal val="ppt_y+.1"/>
                                          </p:val>
                                        </p:tav>
                                      </p:tavLst>
                                    </p:anim>
                                    <p:set>
                                      <p:cBhvr>
                                        <p:cTn id="102" dur="1" fill="hold">
                                          <p:stCondLst>
                                            <p:cond delay="999"/>
                                          </p:stCondLst>
                                        </p:cTn>
                                        <p:tgtEl>
                                          <p:spTgt spid="43"/>
                                        </p:tgtEl>
                                        <p:attrNameLst>
                                          <p:attrName>style.visibility</p:attrName>
                                        </p:attrNameLst>
                                      </p:cBhvr>
                                      <p:to>
                                        <p:strVal val="hidden"/>
                                      </p:to>
                                    </p:set>
                                  </p:childTnLst>
                                </p:cTn>
                              </p:par>
                              <p:par>
                                <p:cTn id="103" presetID="42" presetClass="exit" presetSubtype="0" fill="hold" nodeType="withEffect">
                                  <p:stCondLst>
                                    <p:cond delay="0"/>
                                  </p:stCondLst>
                                  <p:childTnLst>
                                    <p:animEffect transition="out" filter="fade">
                                      <p:cBhvr>
                                        <p:cTn id="104" dur="500"/>
                                        <p:tgtEl>
                                          <p:spTgt spid="39"/>
                                        </p:tgtEl>
                                      </p:cBhvr>
                                    </p:animEffect>
                                    <p:anim calcmode="lin" valueType="num">
                                      <p:cBhvr>
                                        <p:cTn id="105" dur="500"/>
                                        <p:tgtEl>
                                          <p:spTgt spid="39"/>
                                        </p:tgtEl>
                                        <p:attrNameLst>
                                          <p:attrName>ppt_x</p:attrName>
                                        </p:attrNameLst>
                                      </p:cBhvr>
                                      <p:tavLst>
                                        <p:tav tm="0">
                                          <p:val>
                                            <p:strVal val="ppt_x"/>
                                          </p:val>
                                        </p:tav>
                                        <p:tav tm="100000">
                                          <p:val>
                                            <p:strVal val="ppt_x"/>
                                          </p:val>
                                        </p:tav>
                                      </p:tavLst>
                                    </p:anim>
                                    <p:anim calcmode="lin" valueType="num">
                                      <p:cBhvr>
                                        <p:cTn id="106" dur="500"/>
                                        <p:tgtEl>
                                          <p:spTgt spid="39"/>
                                        </p:tgtEl>
                                        <p:attrNameLst>
                                          <p:attrName>ppt_y</p:attrName>
                                        </p:attrNameLst>
                                      </p:cBhvr>
                                      <p:tavLst>
                                        <p:tav tm="0">
                                          <p:val>
                                            <p:strVal val="ppt_y"/>
                                          </p:val>
                                        </p:tav>
                                        <p:tav tm="100000">
                                          <p:val>
                                            <p:strVal val="ppt_y+.1"/>
                                          </p:val>
                                        </p:tav>
                                      </p:tavLst>
                                    </p:anim>
                                    <p:set>
                                      <p:cBhvr>
                                        <p:cTn id="107" dur="1" fill="hold">
                                          <p:stCondLst>
                                            <p:cond delay="499"/>
                                          </p:stCondLst>
                                        </p:cTn>
                                        <p:tgtEl>
                                          <p:spTgt spid="39"/>
                                        </p:tgtEl>
                                        <p:attrNameLst>
                                          <p:attrName>style.visibility</p:attrName>
                                        </p:attrNameLst>
                                      </p:cBhvr>
                                      <p:to>
                                        <p:strVal val="hidden"/>
                                      </p:to>
                                    </p:set>
                                  </p:childTnLst>
                                </p:cTn>
                              </p:par>
                              <p:par>
                                <p:cTn id="108" presetID="22" presetClass="entr" presetSubtype="4" fill="hold" grpId="1" nodeType="with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wipe(down)">
                                      <p:cBhvr>
                                        <p:cTn id="110" dur="500"/>
                                        <p:tgtEl>
                                          <p:spTgt spid="52"/>
                                        </p:tgtEl>
                                      </p:cBhvr>
                                    </p:animEffect>
                                  </p:childTnLst>
                                </p:cTn>
                              </p:par>
                              <p:par>
                                <p:cTn id="111" presetID="22" presetClass="entr" presetSubtype="4" fill="hold" grpId="1"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wipe(down)">
                                      <p:cBhvr>
                                        <p:cTn id="113" dur="500"/>
                                        <p:tgtEl>
                                          <p:spTgt spid="54"/>
                                        </p:tgtEl>
                                      </p:cBhvr>
                                    </p:animEffect>
                                  </p:childTnLst>
                                </p:cTn>
                              </p:par>
                              <p:par>
                                <p:cTn id="114" presetID="47" presetClass="entr" presetSubtype="0" fill="hold" grpId="0" nodeType="withEffect">
                                  <p:stCondLst>
                                    <p:cond delay="0"/>
                                  </p:stCondLst>
                                  <p:childTnLst>
                                    <p:set>
                                      <p:cBhvr>
                                        <p:cTn id="115" dur="1" fill="hold">
                                          <p:stCondLst>
                                            <p:cond delay="0"/>
                                          </p:stCondLst>
                                        </p:cTn>
                                        <p:tgtEl>
                                          <p:spTgt spid="56"/>
                                        </p:tgtEl>
                                        <p:attrNameLst>
                                          <p:attrName>style.visibility</p:attrName>
                                        </p:attrNameLst>
                                      </p:cBhvr>
                                      <p:to>
                                        <p:strVal val="visible"/>
                                      </p:to>
                                    </p:set>
                                    <p:animEffect transition="in" filter="fade">
                                      <p:cBhvr>
                                        <p:cTn id="116" dur="500"/>
                                        <p:tgtEl>
                                          <p:spTgt spid="56"/>
                                        </p:tgtEl>
                                      </p:cBhvr>
                                    </p:animEffect>
                                    <p:anim calcmode="lin" valueType="num">
                                      <p:cBhvr>
                                        <p:cTn id="117" dur="500" fill="hold"/>
                                        <p:tgtEl>
                                          <p:spTgt spid="56"/>
                                        </p:tgtEl>
                                        <p:attrNameLst>
                                          <p:attrName>ppt_x</p:attrName>
                                        </p:attrNameLst>
                                      </p:cBhvr>
                                      <p:tavLst>
                                        <p:tav tm="0">
                                          <p:val>
                                            <p:strVal val="#ppt_x"/>
                                          </p:val>
                                        </p:tav>
                                        <p:tav tm="100000">
                                          <p:val>
                                            <p:strVal val="#ppt_x"/>
                                          </p:val>
                                        </p:tav>
                                      </p:tavLst>
                                    </p:anim>
                                    <p:anim calcmode="lin" valueType="num">
                                      <p:cBhvr>
                                        <p:cTn id="118" dur="500" fill="hold"/>
                                        <p:tgtEl>
                                          <p:spTgt spid="56"/>
                                        </p:tgtEl>
                                        <p:attrNameLst>
                                          <p:attrName>ppt_y</p:attrName>
                                        </p:attrNameLst>
                                      </p:cBhvr>
                                      <p:tavLst>
                                        <p:tav tm="0">
                                          <p:val>
                                            <p:strVal val="#ppt_y-.1"/>
                                          </p:val>
                                        </p:tav>
                                        <p:tav tm="100000">
                                          <p:val>
                                            <p:strVal val="#ppt_y"/>
                                          </p:val>
                                        </p:tav>
                                      </p:tavLst>
                                    </p:anim>
                                  </p:childTnLst>
                                </p:cTn>
                              </p:par>
                              <p:par>
                                <p:cTn id="119" presetID="22" presetClass="entr" presetSubtype="4" fill="hold" nodeType="withEffect">
                                  <p:stCondLst>
                                    <p:cond delay="0"/>
                                  </p:stCondLst>
                                  <p:childTnLst>
                                    <p:set>
                                      <p:cBhvr>
                                        <p:cTn id="120" dur="1" fill="hold">
                                          <p:stCondLst>
                                            <p:cond delay="0"/>
                                          </p:stCondLst>
                                        </p:cTn>
                                        <p:tgtEl>
                                          <p:spTgt spid="2"/>
                                        </p:tgtEl>
                                        <p:attrNameLst>
                                          <p:attrName>style.visibility</p:attrName>
                                        </p:attrNameLst>
                                      </p:cBhvr>
                                      <p:to>
                                        <p:strVal val="visible"/>
                                      </p:to>
                                    </p:set>
                                    <p:animEffect transition="in" filter="wipe(down)">
                                      <p:cBhvr>
                                        <p:cTn id="1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4" grpId="0" animBg="1"/>
      <p:bldP spid="54" grpId="1" animBg="1"/>
      <p:bldP spid="56" grpId="0" animBg="1"/>
      <p:bldP spid="59" grpId="0" animBg="1"/>
      <p:bldP spid="60" grpId="0" animBg="1"/>
      <p:bldP spid="67" grpId="0" animBg="1"/>
      <p:bldP spid="67" grpId="1" animBg="1"/>
      <p:bldP spid="68" grpId="0" animBg="1"/>
      <p:bldP spid="68" grpId="1" animBg="1"/>
      <p:bldP spid="69" grpId="0" animBg="1"/>
      <p:bldP spid="69" grpId="1" animBg="1"/>
      <p:bldP spid="70" grpId="0" animBg="1"/>
      <p:bldP spid="7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1198429" y="516196"/>
            <a:ext cx="9415448" cy="538385"/>
          </a:xfrm>
        </p:spPr>
        <p:txBody>
          <a:bodyPr/>
          <a:lstStyle/>
          <a:p>
            <a:r>
              <a:rPr lang="en-US" sz="2800" dirty="0">
                <a:solidFill>
                  <a:srgbClr val="0068FF"/>
                </a:solidFill>
                <a:latin typeface="Montserrat" panose="00000500000000000000" pitchFamily="50" charset="0"/>
              </a:rPr>
              <a:t>CREATE AN ACCOUNT ON </a:t>
            </a:r>
            <a:r>
              <a:rPr lang="en-US" sz="2800" dirty="0" err="1">
                <a:solidFill>
                  <a:srgbClr val="0068FF"/>
                </a:solidFill>
                <a:latin typeface="Montserrat" panose="00000500000000000000" pitchFamily="50" charset="0"/>
              </a:rPr>
              <a:t>EIDBANK</a:t>
            </a:r>
            <a:r>
              <a:rPr lang="en-US" sz="2800" dirty="0">
                <a:solidFill>
                  <a:srgbClr val="0068FF"/>
                </a:solidFill>
                <a:latin typeface="Montserrat" panose="00000500000000000000" pitchFamily="50" charset="0"/>
              </a:rPr>
              <a:t> MOBILE APP </a:t>
            </a:r>
          </a:p>
        </p:txBody>
      </p:sp>
      <p:sp>
        <p:nvSpPr>
          <p:cNvPr id="9" name="Oval 8">
            <a:extLst>
              <a:ext uri="{FF2B5EF4-FFF2-40B4-BE49-F238E27FC236}">
                <a16:creationId xmlns:a16="http://schemas.microsoft.com/office/drawing/2014/main" id="{A0A11A2B-BFE8-0EC8-F13B-C72CCE3D22CC}"/>
              </a:ext>
            </a:extLst>
          </p:cNvPr>
          <p:cNvSpPr/>
          <p:nvPr/>
        </p:nvSpPr>
        <p:spPr>
          <a:xfrm>
            <a:off x="10613877" y="501606"/>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A2EFCD6-334A-CAD4-4284-4B8657706BB4}"/>
              </a:ext>
            </a:extLst>
          </p:cNvPr>
          <p:cNvGrpSpPr/>
          <p:nvPr/>
        </p:nvGrpSpPr>
        <p:grpSpPr>
          <a:xfrm>
            <a:off x="439604" y="529591"/>
            <a:ext cx="608989" cy="542532"/>
            <a:chOff x="1800836" y="692330"/>
            <a:chExt cx="385893" cy="343782"/>
          </a:xfrm>
        </p:grpSpPr>
        <p:sp>
          <p:nvSpPr>
            <p:cNvPr id="8" name="Hexagon 7">
              <a:extLst>
                <a:ext uri="{FF2B5EF4-FFF2-40B4-BE49-F238E27FC236}">
                  <a16:creationId xmlns:a16="http://schemas.microsoft.com/office/drawing/2014/main" id="{73465883-B29D-DE61-5DE6-043EE575CBEE}"/>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1BA974FB-7E84-D251-5991-3F67A4DB6F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grpSp>
        <p:nvGrpSpPr>
          <p:cNvPr id="5" name="Group 4">
            <a:extLst>
              <a:ext uri="{FF2B5EF4-FFF2-40B4-BE49-F238E27FC236}">
                <a16:creationId xmlns:a16="http://schemas.microsoft.com/office/drawing/2014/main" id="{642A66EB-69DD-03DF-B604-F43BA5CAC8F8}"/>
              </a:ext>
            </a:extLst>
          </p:cNvPr>
          <p:cNvGrpSpPr/>
          <p:nvPr/>
        </p:nvGrpSpPr>
        <p:grpSpPr>
          <a:xfrm>
            <a:off x="768433" y="1273146"/>
            <a:ext cx="9845444" cy="343684"/>
            <a:chOff x="749555" y="2218616"/>
            <a:chExt cx="9845444" cy="343684"/>
          </a:xfrm>
        </p:grpSpPr>
        <p:sp>
          <p:nvSpPr>
            <p:cNvPr id="6" name="TextBox 5">
              <a:extLst>
                <a:ext uri="{FF2B5EF4-FFF2-40B4-BE49-F238E27FC236}">
                  <a16:creationId xmlns:a16="http://schemas.microsoft.com/office/drawing/2014/main" id="{1B46BC76-B75D-F494-E7D1-2F8EB07CC280}"/>
                </a:ext>
              </a:extLst>
            </p:cNvPr>
            <p:cNvSpPr txBox="1"/>
            <p:nvPr/>
          </p:nvSpPr>
          <p:spPr>
            <a:xfrm>
              <a:off x="877571" y="2218616"/>
              <a:ext cx="9717428" cy="343684"/>
            </a:xfrm>
            <a:prstGeom prst="rect">
              <a:avLst/>
            </a:prstGeom>
            <a:noFill/>
          </p:spPr>
          <p:txBody>
            <a:bodyPr wrap="square" rtlCol="0">
              <a:spAutoFit/>
            </a:bodyPr>
            <a:lstStyle/>
            <a:p>
              <a:pPr eaLnBrk="1">
                <a:lnSpc>
                  <a:spcPct val="110000"/>
                </a:lnSpc>
                <a:spcAft>
                  <a:spcPct val="0"/>
                </a:spcAft>
                <a:buClrTx/>
                <a:buFontTx/>
                <a:buNone/>
              </a:pPr>
              <a:r>
                <a:rPr lang="en-US" altLang="en-US" sz="1600" b="1" dirty="0">
                  <a:solidFill>
                    <a:schemeClr val="accent1">
                      <a:lumMod val="50000"/>
                    </a:schemeClr>
                  </a:solidFill>
                  <a:latin typeface="Montserrat" panose="00000500000000000000" pitchFamily="50" charset="0"/>
                </a:rPr>
                <a:t>Download the Mobile-ID </a:t>
              </a:r>
              <a:r>
                <a:rPr lang="en-US" altLang="en-US" sz="1600" b="1" dirty="0" err="1">
                  <a:solidFill>
                    <a:schemeClr val="accent1">
                      <a:lumMod val="50000"/>
                    </a:schemeClr>
                  </a:solidFill>
                  <a:latin typeface="Montserrat" panose="00000500000000000000" pitchFamily="50" charset="0"/>
                </a:rPr>
                <a:t>MPKI</a:t>
              </a:r>
              <a:r>
                <a:rPr lang="en-US" altLang="en-US" sz="1600" b="1" dirty="0">
                  <a:solidFill>
                    <a:schemeClr val="accent1">
                      <a:lumMod val="50000"/>
                    </a:schemeClr>
                  </a:solidFill>
                  <a:latin typeface="Montserrat" panose="00000500000000000000" pitchFamily="50" charset="0"/>
                </a:rPr>
                <a:t> App on your smartphone and create an account</a:t>
              </a:r>
            </a:p>
          </p:txBody>
        </p:sp>
        <p:sp>
          <p:nvSpPr>
            <p:cNvPr id="7" name="Oval 6">
              <a:extLst>
                <a:ext uri="{FF2B5EF4-FFF2-40B4-BE49-F238E27FC236}">
                  <a16:creationId xmlns:a16="http://schemas.microsoft.com/office/drawing/2014/main" id="{55926EF7-6079-6DEA-32B3-CFD8A80F2AE2}"/>
                </a:ext>
              </a:extLst>
            </p:cNvPr>
            <p:cNvSpPr/>
            <p:nvPr/>
          </p:nvSpPr>
          <p:spPr>
            <a:xfrm>
              <a:off x="749555" y="2335356"/>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7D1D8E74-24CD-CE4B-A58B-329BD5B7F6C1}"/>
              </a:ext>
            </a:extLst>
          </p:cNvPr>
          <p:cNvGrpSpPr/>
          <p:nvPr/>
        </p:nvGrpSpPr>
        <p:grpSpPr>
          <a:xfrm>
            <a:off x="644940" y="1808801"/>
            <a:ext cx="2450155" cy="4753241"/>
            <a:chOff x="872467" y="2236206"/>
            <a:chExt cx="1961408" cy="3805084"/>
          </a:xfrm>
        </p:grpSpPr>
        <p:pic>
          <p:nvPicPr>
            <p:cNvPr id="35" name="Picture 34" descr="A white rectangular device with a black border&#10;&#10;Description automatically generated">
              <a:extLst>
                <a:ext uri="{FF2B5EF4-FFF2-40B4-BE49-F238E27FC236}">
                  <a16:creationId xmlns:a16="http://schemas.microsoft.com/office/drawing/2014/main" id="{A34F6392-5478-29B3-5C73-72F7E09B633A}"/>
                </a:ext>
              </a:extLst>
            </p:cNvPr>
            <p:cNvPicPr>
              <a:picLocks noChangeAspect="1"/>
            </p:cNvPicPr>
            <p:nvPr/>
          </p:nvPicPr>
          <p:blipFill rotWithShape="1">
            <a:blip r:embed="rId4"/>
            <a:srcRect l="38683" t="14933" r="38560" b="17492"/>
            <a:stretch/>
          </p:blipFill>
          <p:spPr>
            <a:xfrm>
              <a:off x="872467" y="2236206"/>
              <a:ext cx="1961408" cy="3805084"/>
            </a:xfrm>
            <a:prstGeom prst="rect">
              <a:avLst/>
            </a:prstGeom>
          </p:spPr>
        </p:pic>
        <p:pic>
          <p:nvPicPr>
            <p:cNvPr id="31" name="Picture 30" descr="A login screen with white text&#10;&#10;Description automatically generated">
              <a:extLst>
                <a:ext uri="{FF2B5EF4-FFF2-40B4-BE49-F238E27FC236}">
                  <a16:creationId xmlns:a16="http://schemas.microsoft.com/office/drawing/2014/main" id="{57DB491D-A27C-C508-B81E-9C3105D6FF34}"/>
                </a:ext>
              </a:extLst>
            </p:cNvPr>
            <p:cNvPicPr>
              <a:picLocks noChangeAspect="1"/>
            </p:cNvPicPr>
            <p:nvPr/>
          </p:nvPicPr>
          <p:blipFill rotWithShape="1">
            <a:blip r:embed="rId5"/>
            <a:srcRect b="6271"/>
            <a:stretch/>
          </p:blipFill>
          <p:spPr>
            <a:xfrm>
              <a:off x="971326" y="2311340"/>
              <a:ext cx="1785976" cy="3630716"/>
            </a:xfrm>
            <a:prstGeom prst="roundRect">
              <a:avLst>
                <a:gd name="adj" fmla="val 8340"/>
              </a:avLst>
            </a:prstGeom>
          </p:spPr>
        </p:pic>
      </p:grpSp>
      <p:grpSp>
        <p:nvGrpSpPr>
          <p:cNvPr id="57" name="Group 56">
            <a:extLst>
              <a:ext uri="{FF2B5EF4-FFF2-40B4-BE49-F238E27FC236}">
                <a16:creationId xmlns:a16="http://schemas.microsoft.com/office/drawing/2014/main" id="{03A94D7B-ACE3-68A8-C49E-C5752BA8D2DA}"/>
              </a:ext>
            </a:extLst>
          </p:cNvPr>
          <p:cNvGrpSpPr/>
          <p:nvPr/>
        </p:nvGrpSpPr>
        <p:grpSpPr>
          <a:xfrm>
            <a:off x="3389827" y="1808801"/>
            <a:ext cx="2450155" cy="4753241"/>
            <a:chOff x="3389827" y="1808801"/>
            <a:chExt cx="2450155" cy="4753241"/>
          </a:xfrm>
        </p:grpSpPr>
        <p:pic>
          <p:nvPicPr>
            <p:cNvPr id="40" name="Picture 39" descr="A white rectangular device with a black border&#10;&#10;Description automatically generated">
              <a:extLst>
                <a:ext uri="{FF2B5EF4-FFF2-40B4-BE49-F238E27FC236}">
                  <a16:creationId xmlns:a16="http://schemas.microsoft.com/office/drawing/2014/main" id="{CAD51B5C-4838-C70B-DD2D-E869F8F3367B}"/>
                </a:ext>
              </a:extLst>
            </p:cNvPr>
            <p:cNvPicPr>
              <a:picLocks noChangeAspect="1"/>
            </p:cNvPicPr>
            <p:nvPr/>
          </p:nvPicPr>
          <p:blipFill rotWithShape="1">
            <a:blip r:embed="rId4"/>
            <a:srcRect l="38683" t="14933" r="38560" b="17492"/>
            <a:stretch/>
          </p:blipFill>
          <p:spPr>
            <a:xfrm>
              <a:off x="3389827" y="1808801"/>
              <a:ext cx="2450155" cy="4753241"/>
            </a:xfrm>
            <a:prstGeom prst="rect">
              <a:avLst/>
            </a:prstGeom>
          </p:spPr>
        </p:pic>
        <p:pic>
          <p:nvPicPr>
            <p:cNvPr id="52" name="Picture 51" descr="A blue and white text on a blue background&#10;&#10;Description automatically generated">
              <a:extLst>
                <a:ext uri="{FF2B5EF4-FFF2-40B4-BE49-F238E27FC236}">
                  <a16:creationId xmlns:a16="http://schemas.microsoft.com/office/drawing/2014/main" id="{1DE4506F-8F1F-EC2E-DF9C-A46B55D9495F}"/>
                </a:ext>
              </a:extLst>
            </p:cNvPr>
            <p:cNvPicPr>
              <a:picLocks noChangeAspect="1"/>
            </p:cNvPicPr>
            <p:nvPr/>
          </p:nvPicPr>
          <p:blipFill rotWithShape="1">
            <a:blip r:embed="rId6"/>
            <a:srcRect b="6384"/>
            <a:stretch/>
          </p:blipFill>
          <p:spPr>
            <a:xfrm>
              <a:off x="3521798" y="1902657"/>
              <a:ext cx="2199992" cy="4535333"/>
            </a:xfrm>
            <a:prstGeom prst="roundRect">
              <a:avLst>
                <a:gd name="adj" fmla="val 6656"/>
              </a:avLst>
            </a:prstGeom>
          </p:spPr>
        </p:pic>
      </p:grpSp>
      <p:grpSp>
        <p:nvGrpSpPr>
          <p:cNvPr id="58" name="Group 57">
            <a:extLst>
              <a:ext uri="{FF2B5EF4-FFF2-40B4-BE49-F238E27FC236}">
                <a16:creationId xmlns:a16="http://schemas.microsoft.com/office/drawing/2014/main" id="{DCB80241-79F0-6D38-BD69-A506D19EA2C6}"/>
              </a:ext>
            </a:extLst>
          </p:cNvPr>
          <p:cNvGrpSpPr/>
          <p:nvPr/>
        </p:nvGrpSpPr>
        <p:grpSpPr>
          <a:xfrm>
            <a:off x="6134714" y="1808801"/>
            <a:ext cx="2450155" cy="4753241"/>
            <a:chOff x="6134714" y="1808801"/>
            <a:chExt cx="2450155" cy="4753241"/>
          </a:xfrm>
        </p:grpSpPr>
        <p:pic>
          <p:nvPicPr>
            <p:cNvPr id="43" name="Picture 42" descr="A white rectangular device with a black border&#10;&#10;Description automatically generated">
              <a:extLst>
                <a:ext uri="{FF2B5EF4-FFF2-40B4-BE49-F238E27FC236}">
                  <a16:creationId xmlns:a16="http://schemas.microsoft.com/office/drawing/2014/main" id="{5C3D9FB3-6882-0490-6601-F5AD14D64433}"/>
                </a:ext>
              </a:extLst>
            </p:cNvPr>
            <p:cNvPicPr>
              <a:picLocks noChangeAspect="1"/>
            </p:cNvPicPr>
            <p:nvPr/>
          </p:nvPicPr>
          <p:blipFill rotWithShape="1">
            <a:blip r:embed="rId4"/>
            <a:srcRect l="38683" t="14933" r="38560" b="17492"/>
            <a:stretch/>
          </p:blipFill>
          <p:spPr>
            <a:xfrm>
              <a:off x="6134714" y="1808801"/>
              <a:ext cx="2450155" cy="4753241"/>
            </a:xfrm>
            <a:prstGeom prst="rect">
              <a:avLst/>
            </a:prstGeom>
          </p:spPr>
        </p:pic>
        <p:pic>
          <p:nvPicPr>
            <p:cNvPr id="54" name="Picture 53" descr="A screenshot of a document&#10;&#10;Description automatically generated">
              <a:extLst>
                <a:ext uri="{FF2B5EF4-FFF2-40B4-BE49-F238E27FC236}">
                  <a16:creationId xmlns:a16="http://schemas.microsoft.com/office/drawing/2014/main" id="{C8754CB6-E38B-0340-6013-2F0C36F36C3F}"/>
                </a:ext>
              </a:extLst>
            </p:cNvPr>
            <p:cNvPicPr>
              <a:picLocks noChangeAspect="1"/>
            </p:cNvPicPr>
            <p:nvPr/>
          </p:nvPicPr>
          <p:blipFill rotWithShape="1">
            <a:blip r:embed="rId7"/>
            <a:srcRect b="6146"/>
            <a:stretch/>
          </p:blipFill>
          <p:spPr>
            <a:xfrm>
              <a:off x="6276267" y="1902657"/>
              <a:ext cx="2197776" cy="4535333"/>
            </a:xfrm>
            <a:prstGeom prst="roundRect">
              <a:avLst>
                <a:gd name="adj" fmla="val 8086"/>
              </a:avLst>
            </a:prstGeom>
          </p:spPr>
        </p:pic>
      </p:grpSp>
      <p:grpSp>
        <p:nvGrpSpPr>
          <p:cNvPr id="59" name="Group 58">
            <a:extLst>
              <a:ext uri="{FF2B5EF4-FFF2-40B4-BE49-F238E27FC236}">
                <a16:creationId xmlns:a16="http://schemas.microsoft.com/office/drawing/2014/main" id="{87CC54B7-4CD1-175A-D9DF-C5D7BF6E8F52}"/>
              </a:ext>
            </a:extLst>
          </p:cNvPr>
          <p:cNvGrpSpPr/>
          <p:nvPr/>
        </p:nvGrpSpPr>
        <p:grpSpPr>
          <a:xfrm>
            <a:off x="8879602" y="1808801"/>
            <a:ext cx="2450155" cy="4753241"/>
            <a:chOff x="8879602" y="1808801"/>
            <a:chExt cx="2450155" cy="4753241"/>
          </a:xfrm>
        </p:grpSpPr>
        <p:pic>
          <p:nvPicPr>
            <p:cNvPr id="49" name="Picture 48" descr="A white rectangular device with a black border&#10;&#10;Description automatically generated">
              <a:extLst>
                <a:ext uri="{FF2B5EF4-FFF2-40B4-BE49-F238E27FC236}">
                  <a16:creationId xmlns:a16="http://schemas.microsoft.com/office/drawing/2014/main" id="{187BE26D-2963-17DB-136D-845F4FCAEFCD}"/>
                </a:ext>
              </a:extLst>
            </p:cNvPr>
            <p:cNvPicPr>
              <a:picLocks noChangeAspect="1"/>
            </p:cNvPicPr>
            <p:nvPr/>
          </p:nvPicPr>
          <p:blipFill rotWithShape="1">
            <a:blip r:embed="rId4"/>
            <a:srcRect l="38683" t="14933" r="38560" b="17492"/>
            <a:stretch/>
          </p:blipFill>
          <p:spPr>
            <a:xfrm>
              <a:off x="8879602" y="1808801"/>
              <a:ext cx="2450155" cy="4753241"/>
            </a:xfrm>
            <a:prstGeom prst="rect">
              <a:avLst/>
            </a:prstGeom>
          </p:spPr>
        </p:pic>
        <p:pic>
          <p:nvPicPr>
            <p:cNvPr id="55" name="Picture 54">
              <a:extLst>
                <a:ext uri="{FF2B5EF4-FFF2-40B4-BE49-F238E27FC236}">
                  <a16:creationId xmlns:a16="http://schemas.microsoft.com/office/drawing/2014/main" id="{C0C0EB48-653C-4447-AD1E-6CB06F4E5E8D}"/>
                </a:ext>
              </a:extLst>
            </p:cNvPr>
            <p:cNvPicPr>
              <a:picLocks noChangeAspect="1"/>
            </p:cNvPicPr>
            <p:nvPr/>
          </p:nvPicPr>
          <p:blipFill rotWithShape="1">
            <a:blip r:embed="rId8"/>
            <a:srcRect t="1" b="6078"/>
            <a:stretch/>
          </p:blipFill>
          <p:spPr>
            <a:xfrm>
              <a:off x="9001524" y="1902657"/>
              <a:ext cx="2228910" cy="4535424"/>
            </a:xfrm>
            <a:prstGeom prst="roundRect">
              <a:avLst>
                <a:gd name="adj" fmla="val 8802"/>
              </a:avLst>
            </a:prstGeom>
          </p:spPr>
        </p:pic>
      </p:grpSp>
      <p:sp>
        <p:nvSpPr>
          <p:cNvPr id="60" name="Rectangle 59">
            <a:extLst>
              <a:ext uri="{FF2B5EF4-FFF2-40B4-BE49-F238E27FC236}">
                <a16:creationId xmlns:a16="http://schemas.microsoft.com/office/drawing/2014/main" id="{2711FB81-1C2B-48BB-15F2-282139A90A84}"/>
              </a:ext>
            </a:extLst>
          </p:cNvPr>
          <p:cNvSpPr/>
          <p:nvPr/>
        </p:nvSpPr>
        <p:spPr>
          <a:xfrm>
            <a:off x="4644428" y="6056767"/>
            <a:ext cx="995881" cy="2940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25524241-7D69-4BDB-0960-6D237B315E5B}"/>
              </a:ext>
            </a:extLst>
          </p:cNvPr>
          <p:cNvSpPr/>
          <p:nvPr/>
        </p:nvSpPr>
        <p:spPr>
          <a:xfrm>
            <a:off x="6303426" y="5658416"/>
            <a:ext cx="2125349" cy="26255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6CE33DBE-6D7C-170A-6EAB-167BF5976302}"/>
              </a:ext>
            </a:extLst>
          </p:cNvPr>
          <p:cNvSpPr/>
          <p:nvPr/>
        </p:nvSpPr>
        <p:spPr>
          <a:xfrm>
            <a:off x="9080625" y="6047714"/>
            <a:ext cx="2080690" cy="2940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screen with white text&#10;&#10;Description automatically generated">
            <a:extLst>
              <a:ext uri="{FF2B5EF4-FFF2-40B4-BE49-F238E27FC236}">
                <a16:creationId xmlns:a16="http://schemas.microsoft.com/office/drawing/2014/main" id="{A86BE3CA-F503-7B0E-37CD-727E7D5D1EBC}"/>
              </a:ext>
            </a:extLst>
          </p:cNvPr>
          <p:cNvPicPr>
            <a:picLocks noChangeAspect="1"/>
          </p:cNvPicPr>
          <p:nvPr/>
        </p:nvPicPr>
        <p:blipFill rotWithShape="1">
          <a:blip r:embed="rId9"/>
          <a:srcRect b="6124"/>
          <a:stretch/>
        </p:blipFill>
        <p:spPr>
          <a:xfrm>
            <a:off x="3506876" y="1902566"/>
            <a:ext cx="2229836" cy="4535424"/>
          </a:xfrm>
          <a:prstGeom prst="roundRect">
            <a:avLst>
              <a:gd name="adj" fmla="val 8086"/>
            </a:avLst>
          </a:prstGeom>
        </p:spPr>
      </p:pic>
      <p:sp>
        <p:nvSpPr>
          <p:cNvPr id="10" name="Rectangle 9">
            <a:extLst>
              <a:ext uri="{FF2B5EF4-FFF2-40B4-BE49-F238E27FC236}">
                <a16:creationId xmlns:a16="http://schemas.microsoft.com/office/drawing/2014/main" id="{B2479A5D-6BA2-5404-E3F5-8F7AA4BF22E0}"/>
              </a:ext>
            </a:extLst>
          </p:cNvPr>
          <p:cNvSpPr/>
          <p:nvPr/>
        </p:nvSpPr>
        <p:spPr>
          <a:xfrm>
            <a:off x="4644428" y="6047714"/>
            <a:ext cx="995881" cy="2940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288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heel(1)">
                                      <p:cBhvr>
                                        <p:cTn id="13" dur="1000"/>
                                        <p:tgtEl>
                                          <p:spTgt spid="6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0"/>
                                        </p:tgtEl>
                                      </p:cBhvr>
                                    </p:animEffect>
                                    <p:set>
                                      <p:cBhvr>
                                        <p:cTn id="18" dur="1" fill="hold">
                                          <p:stCondLst>
                                            <p:cond delay="499"/>
                                          </p:stCondLst>
                                        </p:cTn>
                                        <p:tgtEl>
                                          <p:spTgt spid="6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heel(1)">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10"/>
                                        </p:tgtEl>
                                      </p:cBhvr>
                                    </p:animEffect>
                                    <p:set>
                                      <p:cBhvr>
                                        <p:cTn id="30" dur="1" fill="hold">
                                          <p:stCondLst>
                                            <p:cond delay="499"/>
                                          </p:stCondLst>
                                        </p:cTn>
                                        <p:tgtEl>
                                          <p:spTgt spid="10"/>
                                        </p:tgtEl>
                                        <p:attrNameLst>
                                          <p:attrName>style.visibility</p:attrName>
                                        </p:attrNameLst>
                                      </p:cBhvr>
                                      <p:to>
                                        <p:strVal val="hidden"/>
                                      </p:to>
                                    </p:set>
                                  </p:childTnLst>
                                </p:cTn>
                              </p:par>
                              <p:par>
                                <p:cTn id="31" presetID="2" presetClass="entr" presetSubtype="4"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fill="hold"/>
                                        <p:tgtEl>
                                          <p:spTgt spid="58"/>
                                        </p:tgtEl>
                                        <p:attrNameLst>
                                          <p:attrName>ppt_x</p:attrName>
                                        </p:attrNameLst>
                                      </p:cBhvr>
                                      <p:tavLst>
                                        <p:tav tm="0">
                                          <p:val>
                                            <p:strVal val="#ppt_x"/>
                                          </p:val>
                                        </p:tav>
                                        <p:tav tm="100000">
                                          <p:val>
                                            <p:strVal val="#ppt_x"/>
                                          </p:val>
                                        </p:tav>
                                      </p:tavLst>
                                    </p:anim>
                                    <p:anim calcmode="lin" valueType="num">
                                      <p:cBhvr additive="base">
                                        <p:cTn id="34"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heel(1)">
                                      <p:cBhvr>
                                        <p:cTn id="39" dur="500"/>
                                        <p:tgtEl>
                                          <p:spTgt spid="6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61"/>
                                        </p:tgtEl>
                                      </p:cBhvr>
                                    </p:animEffect>
                                    <p:set>
                                      <p:cBhvr>
                                        <p:cTn id="44" dur="1" fill="hold">
                                          <p:stCondLst>
                                            <p:cond delay="499"/>
                                          </p:stCondLst>
                                        </p:cTn>
                                        <p:tgtEl>
                                          <p:spTgt spid="61"/>
                                        </p:tgtEl>
                                        <p:attrNameLst>
                                          <p:attrName>style.visibility</p:attrName>
                                        </p:attrNameLst>
                                      </p:cBhvr>
                                      <p:to>
                                        <p:strVal val="hidden"/>
                                      </p:to>
                                    </p:set>
                                  </p:childTnLst>
                                </p:cTn>
                              </p:par>
                              <p:par>
                                <p:cTn id="45" presetID="2" presetClass="entr" presetSubtype="4" fill="hold" nodeType="with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additive="base">
                                        <p:cTn id="47" dur="500" fill="hold"/>
                                        <p:tgtEl>
                                          <p:spTgt spid="59"/>
                                        </p:tgtEl>
                                        <p:attrNameLst>
                                          <p:attrName>ppt_x</p:attrName>
                                        </p:attrNameLst>
                                      </p:cBhvr>
                                      <p:tavLst>
                                        <p:tav tm="0">
                                          <p:val>
                                            <p:strVal val="#ppt_x"/>
                                          </p:val>
                                        </p:tav>
                                        <p:tav tm="100000">
                                          <p:val>
                                            <p:strVal val="#ppt_x"/>
                                          </p:val>
                                        </p:tav>
                                      </p:tavLst>
                                    </p:anim>
                                    <p:anim calcmode="lin" valueType="num">
                                      <p:cBhvr additive="base">
                                        <p:cTn id="4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heel(1)">
                                      <p:cBhvr>
                                        <p:cTn id="5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0" grpId="1" animBg="1"/>
      <p:bldP spid="61" grpId="0" animBg="1"/>
      <p:bldP spid="61" grpId="1" animBg="1"/>
      <p:bldP spid="66" grpId="0" animBg="1"/>
      <p:bldP spid="10" grpId="0" animBg="1"/>
      <p:bldP spid="10"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0A11A2B-BFE8-0EC8-F13B-C72CCE3D22CC}"/>
              </a:ext>
            </a:extLst>
          </p:cNvPr>
          <p:cNvSpPr/>
          <p:nvPr/>
        </p:nvSpPr>
        <p:spPr>
          <a:xfrm>
            <a:off x="10613877" y="501606"/>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152F1B5-1919-1621-F029-0C2C841452CD}"/>
              </a:ext>
            </a:extLst>
          </p:cNvPr>
          <p:cNvGrpSpPr/>
          <p:nvPr/>
        </p:nvGrpSpPr>
        <p:grpSpPr>
          <a:xfrm>
            <a:off x="3406776" y="1827292"/>
            <a:ext cx="2450155" cy="4753241"/>
            <a:chOff x="3406776" y="1827292"/>
            <a:chExt cx="2450155" cy="4753241"/>
          </a:xfrm>
        </p:grpSpPr>
        <p:pic>
          <p:nvPicPr>
            <p:cNvPr id="10" name="Picture 9" descr="A white rectangular device with a black border&#10;&#10;Description automatically generated">
              <a:extLst>
                <a:ext uri="{FF2B5EF4-FFF2-40B4-BE49-F238E27FC236}">
                  <a16:creationId xmlns:a16="http://schemas.microsoft.com/office/drawing/2014/main" id="{82B89C67-F535-DAC1-8EC6-E107FC05A5FF}"/>
                </a:ext>
              </a:extLst>
            </p:cNvPr>
            <p:cNvPicPr>
              <a:picLocks noChangeAspect="1"/>
            </p:cNvPicPr>
            <p:nvPr/>
          </p:nvPicPr>
          <p:blipFill rotWithShape="1">
            <a:blip r:embed="rId2"/>
            <a:srcRect l="38683" t="14933" r="38560" b="17492"/>
            <a:stretch/>
          </p:blipFill>
          <p:spPr>
            <a:xfrm>
              <a:off x="3406776" y="1827292"/>
              <a:ext cx="2450155" cy="4753241"/>
            </a:xfrm>
            <a:prstGeom prst="rect">
              <a:avLst/>
            </a:prstGeom>
          </p:spPr>
        </p:pic>
        <p:pic>
          <p:nvPicPr>
            <p:cNvPr id="15" name="Picture 14">
              <a:extLst>
                <a:ext uri="{FF2B5EF4-FFF2-40B4-BE49-F238E27FC236}">
                  <a16:creationId xmlns:a16="http://schemas.microsoft.com/office/drawing/2014/main" id="{E41C13ED-3948-8BE1-A43B-9AD6834306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161"/>
            <a:stretch/>
          </p:blipFill>
          <p:spPr bwMode="auto">
            <a:xfrm>
              <a:off x="3525014" y="1918094"/>
              <a:ext cx="2297321" cy="4535424"/>
            </a:xfrm>
            <a:prstGeom prst="roundRect">
              <a:avLst>
                <a:gd name="adj" fmla="val 8066"/>
              </a:avLst>
            </a:prstGeom>
            <a:noFill/>
            <a:ln>
              <a:noFill/>
            </a:ln>
          </p:spPr>
        </p:pic>
      </p:grpSp>
      <p:grpSp>
        <p:nvGrpSpPr>
          <p:cNvPr id="22" name="Group 21">
            <a:extLst>
              <a:ext uri="{FF2B5EF4-FFF2-40B4-BE49-F238E27FC236}">
                <a16:creationId xmlns:a16="http://schemas.microsoft.com/office/drawing/2014/main" id="{CD7AA992-B2CF-62B0-BF64-1DADB0335EE3}"/>
              </a:ext>
            </a:extLst>
          </p:cNvPr>
          <p:cNvGrpSpPr/>
          <p:nvPr/>
        </p:nvGrpSpPr>
        <p:grpSpPr>
          <a:xfrm>
            <a:off x="649996" y="1827292"/>
            <a:ext cx="2450155" cy="4753241"/>
            <a:chOff x="649996" y="1827292"/>
            <a:chExt cx="2450155" cy="4753241"/>
          </a:xfrm>
        </p:grpSpPr>
        <p:pic>
          <p:nvPicPr>
            <p:cNvPr id="3" name="Picture 2" descr="A white rectangular device with a black border&#10;&#10;Description automatically generated">
              <a:extLst>
                <a:ext uri="{FF2B5EF4-FFF2-40B4-BE49-F238E27FC236}">
                  <a16:creationId xmlns:a16="http://schemas.microsoft.com/office/drawing/2014/main" id="{C2D3EBF3-FFDF-7E57-F64E-AF5476EF701C}"/>
                </a:ext>
              </a:extLst>
            </p:cNvPr>
            <p:cNvPicPr>
              <a:picLocks noChangeAspect="1"/>
            </p:cNvPicPr>
            <p:nvPr/>
          </p:nvPicPr>
          <p:blipFill rotWithShape="1">
            <a:blip r:embed="rId2"/>
            <a:srcRect l="38683" t="14933" r="38560" b="17492"/>
            <a:stretch/>
          </p:blipFill>
          <p:spPr>
            <a:xfrm>
              <a:off x="649996" y="1827292"/>
              <a:ext cx="2450155" cy="4753241"/>
            </a:xfrm>
            <a:prstGeom prst="rect">
              <a:avLst/>
            </a:prstGeom>
          </p:spPr>
        </p:pic>
        <p:pic>
          <p:nvPicPr>
            <p:cNvPr id="17" name="Picture 16" descr="A screenshot of a phone&#10;&#10;Description automatically generated">
              <a:extLst>
                <a:ext uri="{FF2B5EF4-FFF2-40B4-BE49-F238E27FC236}">
                  <a16:creationId xmlns:a16="http://schemas.microsoft.com/office/drawing/2014/main" id="{0A24F58E-E88F-AC47-550F-57AD79F339E6}"/>
                </a:ext>
              </a:extLst>
            </p:cNvPr>
            <p:cNvPicPr>
              <a:picLocks noChangeAspect="1"/>
            </p:cNvPicPr>
            <p:nvPr/>
          </p:nvPicPr>
          <p:blipFill rotWithShape="1">
            <a:blip r:embed="rId4"/>
            <a:srcRect b="5875"/>
            <a:stretch/>
          </p:blipFill>
          <p:spPr>
            <a:xfrm>
              <a:off x="763113" y="1918094"/>
              <a:ext cx="2223919" cy="4535424"/>
            </a:xfrm>
            <a:prstGeom prst="roundRect">
              <a:avLst>
                <a:gd name="adj" fmla="val 7800"/>
              </a:avLst>
            </a:prstGeom>
          </p:spPr>
        </p:pic>
      </p:grpSp>
      <p:grpSp>
        <p:nvGrpSpPr>
          <p:cNvPr id="19" name="Group 18">
            <a:extLst>
              <a:ext uri="{FF2B5EF4-FFF2-40B4-BE49-F238E27FC236}">
                <a16:creationId xmlns:a16="http://schemas.microsoft.com/office/drawing/2014/main" id="{5BE25557-C034-9B63-681C-1B18FCB7D4C4}"/>
              </a:ext>
            </a:extLst>
          </p:cNvPr>
          <p:cNvGrpSpPr/>
          <p:nvPr/>
        </p:nvGrpSpPr>
        <p:grpSpPr>
          <a:xfrm>
            <a:off x="6163556" y="1827292"/>
            <a:ext cx="2450155" cy="4753241"/>
            <a:chOff x="6163556" y="1827292"/>
            <a:chExt cx="2450155" cy="4753241"/>
          </a:xfrm>
        </p:grpSpPr>
        <p:pic>
          <p:nvPicPr>
            <p:cNvPr id="13" name="Picture 12" descr="A white rectangular device with a black border&#10;&#10;Description automatically generated">
              <a:extLst>
                <a:ext uri="{FF2B5EF4-FFF2-40B4-BE49-F238E27FC236}">
                  <a16:creationId xmlns:a16="http://schemas.microsoft.com/office/drawing/2014/main" id="{9BE93216-59D9-A1AF-E7B3-972A7C3AD5DC}"/>
                </a:ext>
              </a:extLst>
            </p:cNvPr>
            <p:cNvPicPr>
              <a:picLocks noChangeAspect="1"/>
            </p:cNvPicPr>
            <p:nvPr/>
          </p:nvPicPr>
          <p:blipFill rotWithShape="1">
            <a:blip r:embed="rId2"/>
            <a:srcRect l="38683" t="14933" r="38560" b="17492"/>
            <a:stretch/>
          </p:blipFill>
          <p:spPr>
            <a:xfrm>
              <a:off x="6163556" y="1827292"/>
              <a:ext cx="2450155" cy="4753241"/>
            </a:xfrm>
            <a:prstGeom prst="rect">
              <a:avLst/>
            </a:prstGeom>
          </p:spPr>
        </p:pic>
        <p:pic>
          <p:nvPicPr>
            <p:cNvPr id="18" name="Picture 17">
              <a:extLst>
                <a:ext uri="{FF2B5EF4-FFF2-40B4-BE49-F238E27FC236}">
                  <a16:creationId xmlns:a16="http://schemas.microsoft.com/office/drawing/2014/main" id="{B6C77377-04DE-D4B5-65E2-242D81C11D4A}"/>
                </a:ext>
              </a:extLst>
            </p:cNvPr>
            <p:cNvPicPr>
              <a:picLocks noChangeAspect="1"/>
            </p:cNvPicPr>
            <p:nvPr/>
          </p:nvPicPr>
          <p:blipFill rotWithShape="1">
            <a:blip r:embed="rId5"/>
            <a:srcRect b="6408"/>
            <a:stretch/>
          </p:blipFill>
          <p:spPr>
            <a:xfrm>
              <a:off x="6270248" y="1918094"/>
              <a:ext cx="2236769" cy="4535424"/>
            </a:xfrm>
            <a:prstGeom prst="roundRect">
              <a:avLst>
                <a:gd name="adj" fmla="val 7848"/>
              </a:avLst>
            </a:prstGeom>
          </p:spPr>
        </p:pic>
      </p:grpSp>
      <p:pic>
        <p:nvPicPr>
          <p:cNvPr id="20" name="Picture 19">
            <a:extLst>
              <a:ext uri="{FF2B5EF4-FFF2-40B4-BE49-F238E27FC236}">
                <a16:creationId xmlns:a16="http://schemas.microsoft.com/office/drawing/2014/main" id="{F3BFB0C1-4BE6-6EFE-D3E9-7F42B87B1260}"/>
              </a:ext>
            </a:extLst>
          </p:cNvPr>
          <p:cNvPicPr>
            <a:picLocks noChangeAspect="1"/>
          </p:cNvPicPr>
          <p:nvPr/>
        </p:nvPicPr>
        <p:blipFill rotWithShape="1">
          <a:blip r:embed="rId6"/>
          <a:srcRect b="6078"/>
          <a:stretch/>
        </p:blipFill>
        <p:spPr>
          <a:xfrm>
            <a:off x="6278107" y="1918094"/>
            <a:ext cx="2228910" cy="4535424"/>
          </a:xfrm>
          <a:prstGeom prst="roundRect">
            <a:avLst>
              <a:gd name="adj" fmla="val 8563"/>
            </a:avLst>
          </a:prstGeom>
        </p:spPr>
      </p:pic>
      <p:grpSp>
        <p:nvGrpSpPr>
          <p:cNvPr id="24" name="Group 23">
            <a:extLst>
              <a:ext uri="{FF2B5EF4-FFF2-40B4-BE49-F238E27FC236}">
                <a16:creationId xmlns:a16="http://schemas.microsoft.com/office/drawing/2014/main" id="{5CF31037-6180-41CF-75AD-A229E0151BD6}"/>
              </a:ext>
            </a:extLst>
          </p:cNvPr>
          <p:cNvGrpSpPr/>
          <p:nvPr/>
        </p:nvGrpSpPr>
        <p:grpSpPr>
          <a:xfrm>
            <a:off x="8920336" y="1827292"/>
            <a:ext cx="2450155" cy="4753241"/>
            <a:chOff x="8920336" y="1827292"/>
            <a:chExt cx="2450155" cy="4753241"/>
          </a:xfrm>
        </p:grpSpPr>
        <p:pic>
          <p:nvPicPr>
            <p:cNvPr id="14" name="Picture 13" descr="A white rectangular device with a black border&#10;&#10;Description automatically generated">
              <a:extLst>
                <a:ext uri="{FF2B5EF4-FFF2-40B4-BE49-F238E27FC236}">
                  <a16:creationId xmlns:a16="http://schemas.microsoft.com/office/drawing/2014/main" id="{26CCB7CB-9081-426F-CA7F-D693764CC724}"/>
                </a:ext>
              </a:extLst>
            </p:cNvPr>
            <p:cNvPicPr>
              <a:picLocks noChangeAspect="1"/>
            </p:cNvPicPr>
            <p:nvPr/>
          </p:nvPicPr>
          <p:blipFill rotWithShape="1">
            <a:blip r:embed="rId2"/>
            <a:srcRect l="38683" t="14933" r="38560" b="17492"/>
            <a:stretch/>
          </p:blipFill>
          <p:spPr>
            <a:xfrm>
              <a:off x="8920336" y="1827292"/>
              <a:ext cx="2450155" cy="4753241"/>
            </a:xfrm>
            <a:prstGeom prst="rect">
              <a:avLst/>
            </a:prstGeom>
          </p:spPr>
        </p:pic>
        <p:pic>
          <p:nvPicPr>
            <p:cNvPr id="21" name="Picture 20">
              <a:extLst>
                <a:ext uri="{FF2B5EF4-FFF2-40B4-BE49-F238E27FC236}">
                  <a16:creationId xmlns:a16="http://schemas.microsoft.com/office/drawing/2014/main" id="{8C7D0013-056A-0CA8-D53A-C4451D7962CE}"/>
                </a:ext>
              </a:extLst>
            </p:cNvPr>
            <p:cNvPicPr>
              <a:picLocks noChangeAspect="1"/>
            </p:cNvPicPr>
            <p:nvPr/>
          </p:nvPicPr>
          <p:blipFill rotWithShape="1">
            <a:blip r:embed="rId7"/>
            <a:srcRect b="6078"/>
            <a:stretch/>
          </p:blipFill>
          <p:spPr>
            <a:xfrm>
              <a:off x="9034887" y="1918094"/>
              <a:ext cx="2231523" cy="4535424"/>
            </a:xfrm>
            <a:prstGeom prst="roundRect">
              <a:avLst>
                <a:gd name="adj" fmla="val 8325"/>
              </a:avLst>
            </a:prstGeom>
          </p:spPr>
        </p:pic>
      </p:grpSp>
      <p:sp>
        <p:nvSpPr>
          <p:cNvPr id="25" name="Rectangle 24">
            <a:extLst>
              <a:ext uri="{FF2B5EF4-FFF2-40B4-BE49-F238E27FC236}">
                <a16:creationId xmlns:a16="http://schemas.microsoft.com/office/drawing/2014/main" id="{D79DA6D4-B90D-0321-6046-9100F9803FB5}"/>
              </a:ext>
            </a:extLst>
          </p:cNvPr>
          <p:cNvSpPr/>
          <p:nvPr/>
        </p:nvSpPr>
        <p:spPr>
          <a:xfrm>
            <a:off x="9134947" y="6020554"/>
            <a:ext cx="2017315" cy="33584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08176A7D-F2A1-53E9-2DD7-83F9EC3B346D}"/>
              </a:ext>
            </a:extLst>
          </p:cNvPr>
          <p:cNvGrpSpPr/>
          <p:nvPr/>
        </p:nvGrpSpPr>
        <p:grpSpPr>
          <a:xfrm>
            <a:off x="768433" y="1273146"/>
            <a:ext cx="9845444" cy="343684"/>
            <a:chOff x="749555" y="2218616"/>
            <a:chExt cx="9845444" cy="343684"/>
          </a:xfrm>
        </p:grpSpPr>
        <p:sp>
          <p:nvSpPr>
            <p:cNvPr id="16" name="TextBox 15">
              <a:extLst>
                <a:ext uri="{FF2B5EF4-FFF2-40B4-BE49-F238E27FC236}">
                  <a16:creationId xmlns:a16="http://schemas.microsoft.com/office/drawing/2014/main" id="{42A3D67E-A30C-80F7-1581-185CDA43D20E}"/>
                </a:ext>
              </a:extLst>
            </p:cNvPr>
            <p:cNvSpPr txBox="1"/>
            <p:nvPr/>
          </p:nvSpPr>
          <p:spPr>
            <a:xfrm>
              <a:off x="877571" y="2218616"/>
              <a:ext cx="9717428" cy="343684"/>
            </a:xfrm>
            <a:prstGeom prst="rect">
              <a:avLst/>
            </a:prstGeom>
            <a:noFill/>
          </p:spPr>
          <p:txBody>
            <a:bodyPr wrap="square" rtlCol="0">
              <a:spAutoFit/>
            </a:bodyPr>
            <a:lstStyle/>
            <a:p>
              <a:pPr eaLnBrk="1">
                <a:lnSpc>
                  <a:spcPct val="110000"/>
                </a:lnSpc>
                <a:spcAft>
                  <a:spcPct val="0"/>
                </a:spcAft>
                <a:buClrTx/>
                <a:buFontTx/>
                <a:buNone/>
              </a:pPr>
              <a:r>
                <a:rPr lang="en-US" altLang="en-US" sz="1600" b="1" dirty="0">
                  <a:solidFill>
                    <a:schemeClr val="accent1">
                      <a:lumMod val="50000"/>
                    </a:schemeClr>
                  </a:solidFill>
                  <a:latin typeface="Montserrat" panose="00000500000000000000" pitchFamily="50" charset="0"/>
                </a:rPr>
                <a:t>Create step by step follow to the App instruction</a:t>
              </a:r>
            </a:p>
          </p:txBody>
        </p:sp>
        <p:sp>
          <p:nvSpPr>
            <p:cNvPr id="26" name="Oval 25">
              <a:extLst>
                <a:ext uri="{FF2B5EF4-FFF2-40B4-BE49-F238E27FC236}">
                  <a16:creationId xmlns:a16="http://schemas.microsoft.com/office/drawing/2014/main" id="{CDD119A2-58A0-C946-25A6-1F6A2F024C2A}"/>
                </a:ext>
              </a:extLst>
            </p:cNvPr>
            <p:cNvSpPr/>
            <p:nvPr/>
          </p:nvSpPr>
          <p:spPr>
            <a:xfrm>
              <a:off x="749555" y="2335356"/>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39C1D56-F7C1-BEC6-92CD-78E8EA6BF49C}"/>
              </a:ext>
            </a:extLst>
          </p:cNvPr>
          <p:cNvSpPr>
            <a:spLocks noGrp="1"/>
          </p:cNvSpPr>
          <p:nvPr>
            <p:ph type="title"/>
          </p:nvPr>
        </p:nvSpPr>
        <p:spPr>
          <a:xfrm>
            <a:off x="1198429" y="516196"/>
            <a:ext cx="9415448" cy="538385"/>
          </a:xfrm>
        </p:spPr>
        <p:txBody>
          <a:bodyPr/>
          <a:lstStyle/>
          <a:p>
            <a:r>
              <a:rPr lang="en-US" sz="2800" dirty="0">
                <a:solidFill>
                  <a:srgbClr val="0068FF"/>
                </a:solidFill>
                <a:latin typeface="Montserrat" panose="00000500000000000000" pitchFamily="50" charset="0"/>
              </a:rPr>
              <a:t>CREATE AN ACCOUNT ON </a:t>
            </a:r>
            <a:r>
              <a:rPr lang="en-US" sz="2800" dirty="0" err="1">
                <a:solidFill>
                  <a:srgbClr val="0068FF"/>
                </a:solidFill>
                <a:latin typeface="Montserrat" panose="00000500000000000000" pitchFamily="50" charset="0"/>
              </a:rPr>
              <a:t>EIDBANK</a:t>
            </a:r>
            <a:r>
              <a:rPr lang="en-US" sz="2800" dirty="0">
                <a:solidFill>
                  <a:srgbClr val="0068FF"/>
                </a:solidFill>
                <a:latin typeface="Montserrat" panose="00000500000000000000" pitchFamily="50" charset="0"/>
              </a:rPr>
              <a:t> MOBILE APP </a:t>
            </a:r>
          </a:p>
        </p:txBody>
      </p:sp>
      <p:grpSp>
        <p:nvGrpSpPr>
          <p:cNvPr id="5" name="Group 4">
            <a:extLst>
              <a:ext uri="{FF2B5EF4-FFF2-40B4-BE49-F238E27FC236}">
                <a16:creationId xmlns:a16="http://schemas.microsoft.com/office/drawing/2014/main" id="{D2DBFE80-0F14-C3B7-2CF2-ABDEA7740F67}"/>
              </a:ext>
            </a:extLst>
          </p:cNvPr>
          <p:cNvGrpSpPr/>
          <p:nvPr/>
        </p:nvGrpSpPr>
        <p:grpSpPr>
          <a:xfrm>
            <a:off x="439604" y="529591"/>
            <a:ext cx="608989" cy="542532"/>
            <a:chOff x="1800836" y="692330"/>
            <a:chExt cx="385893" cy="343782"/>
          </a:xfrm>
        </p:grpSpPr>
        <p:sp>
          <p:nvSpPr>
            <p:cNvPr id="6" name="Hexagon 5">
              <a:extLst>
                <a:ext uri="{FF2B5EF4-FFF2-40B4-BE49-F238E27FC236}">
                  <a16:creationId xmlns:a16="http://schemas.microsoft.com/office/drawing/2014/main" id="{EE0E1601-A670-F13C-9BD6-13B12DD7D0D1}"/>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7" name="Graphic 6" descr="Brainstorm outline">
              <a:extLst>
                <a:ext uri="{FF2B5EF4-FFF2-40B4-BE49-F238E27FC236}">
                  <a16:creationId xmlns:a16="http://schemas.microsoft.com/office/drawing/2014/main" id="{3B81A713-A2CD-F0F6-1D1A-2AC35281DD1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44177" y="717497"/>
              <a:ext cx="318615" cy="318615"/>
            </a:xfrm>
            <a:prstGeom prst="rect">
              <a:avLst/>
            </a:prstGeom>
          </p:spPr>
        </p:pic>
      </p:grpSp>
    </p:spTree>
    <p:extLst>
      <p:ext uri="{BB962C8B-B14F-4D97-AF65-F5344CB8AC3E}">
        <p14:creationId xmlns:p14="http://schemas.microsoft.com/office/powerpoint/2010/main" val="216031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1999"/>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1000" fill="hold"/>
                                        <p:tgtEl>
                                          <p:spTgt spid="24"/>
                                        </p:tgtEl>
                                        <p:attrNameLst>
                                          <p:attrName>ppt_x</p:attrName>
                                        </p:attrNameLst>
                                      </p:cBhvr>
                                      <p:tavLst>
                                        <p:tav tm="0">
                                          <p:val>
                                            <p:strVal val="#ppt_x"/>
                                          </p:val>
                                        </p:tav>
                                        <p:tav tm="100000">
                                          <p:val>
                                            <p:strVal val="#ppt_x"/>
                                          </p:val>
                                        </p:tav>
                                      </p:tavLst>
                                    </p:anim>
                                    <p:anim calcmode="lin" valueType="num">
                                      <p:cBhvr additive="base">
                                        <p:cTn id="30" dur="10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heel(1)">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0A11A2B-BFE8-0EC8-F13B-C72CCE3D22CC}"/>
              </a:ext>
            </a:extLst>
          </p:cNvPr>
          <p:cNvSpPr/>
          <p:nvPr/>
        </p:nvSpPr>
        <p:spPr>
          <a:xfrm>
            <a:off x="10613877" y="501606"/>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12062E5F-ABA3-92BF-E047-7E17893C5552}"/>
              </a:ext>
            </a:extLst>
          </p:cNvPr>
          <p:cNvGrpSpPr/>
          <p:nvPr/>
        </p:nvGrpSpPr>
        <p:grpSpPr>
          <a:xfrm>
            <a:off x="749555" y="1926490"/>
            <a:ext cx="2450155" cy="4753241"/>
            <a:chOff x="749555" y="1926490"/>
            <a:chExt cx="2450155" cy="4753241"/>
          </a:xfrm>
        </p:grpSpPr>
        <p:pic>
          <p:nvPicPr>
            <p:cNvPr id="3" name="Picture 2" descr="A white rectangular device with a black border&#10;&#10;Description automatically generated">
              <a:extLst>
                <a:ext uri="{FF2B5EF4-FFF2-40B4-BE49-F238E27FC236}">
                  <a16:creationId xmlns:a16="http://schemas.microsoft.com/office/drawing/2014/main" id="{3AC71433-D824-3D32-972D-44C72233B225}"/>
                </a:ext>
              </a:extLst>
            </p:cNvPr>
            <p:cNvPicPr>
              <a:picLocks noChangeAspect="1"/>
            </p:cNvPicPr>
            <p:nvPr/>
          </p:nvPicPr>
          <p:blipFill rotWithShape="1">
            <a:blip r:embed="rId2"/>
            <a:srcRect l="38683" t="14933" r="38560" b="17492"/>
            <a:stretch/>
          </p:blipFill>
          <p:spPr>
            <a:xfrm>
              <a:off x="749555" y="1926490"/>
              <a:ext cx="2450155" cy="4753241"/>
            </a:xfrm>
            <a:prstGeom prst="rect">
              <a:avLst/>
            </a:prstGeom>
          </p:spPr>
        </p:pic>
        <p:pic>
          <p:nvPicPr>
            <p:cNvPr id="14" name="Picture 13">
              <a:extLst>
                <a:ext uri="{FF2B5EF4-FFF2-40B4-BE49-F238E27FC236}">
                  <a16:creationId xmlns:a16="http://schemas.microsoft.com/office/drawing/2014/main" id="{613F9039-2BD1-188F-7C6C-A66AA056BD88}"/>
                </a:ext>
              </a:extLst>
            </p:cNvPr>
            <p:cNvPicPr>
              <a:picLocks noChangeAspect="1"/>
            </p:cNvPicPr>
            <p:nvPr/>
          </p:nvPicPr>
          <p:blipFill rotWithShape="1">
            <a:blip r:embed="rId3"/>
            <a:srcRect b="6188"/>
            <a:stretch/>
          </p:blipFill>
          <p:spPr>
            <a:xfrm>
              <a:off x="858870" y="2016194"/>
              <a:ext cx="2231523" cy="4535424"/>
            </a:xfrm>
            <a:prstGeom prst="roundRect">
              <a:avLst>
                <a:gd name="adj" fmla="val 8564"/>
              </a:avLst>
            </a:prstGeom>
          </p:spPr>
        </p:pic>
      </p:grpSp>
      <p:grpSp>
        <p:nvGrpSpPr>
          <p:cNvPr id="24" name="Group 23">
            <a:extLst>
              <a:ext uri="{FF2B5EF4-FFF2-40B4-BE49-F238E27FC236}">
                <a16:creationId xmlns:a16="http://schemas.microsoft.com/office/drawing/2014/main" id="{72B0460A-7967-380A-156A-CF39760A0D81}"/>
              </a:ext>
            </a:extLst>
          </p:cNvPr>
          <p:cNvGrpSpPr/>
          <p:nvPr/>
        </p:nvGrpSpPr>
        <p:grpSpPr>
          <a:xfrm>
            <a:off x="3446333" y="1926490"/>
            <a:ext cx="2450155" cy="4753241"/>
            <a:chOff x="3446333" y="1926490"/>
            <a:chExt cx="2450155" cy="4753241"/>
          </a:xfrm>
        </p:grpSpPr>
        <p:pic>
          <p:nvPicPr>
            <p:cNvPr id="4" name="Picture 3" descr="A white rectangular device with a black border&#10;&#10;Description automatically generated">
              <a:extLst>
                <a:ext uri="{FF2B5EF4-FFF2-40B4-BE49-F238E27FC236}">
                  <a16:creationId xmlns:a16="http://schemas.microsoft.com/office/drawing/2014/main" id="{F70BB39D-E73B-B65A-BE67-CD319158A570}"/>
                </a:ext>
              </a:extLst>
            </p:cNvPr>
            <p:cNvPicPr>
              <a:picLocks noChangeAspect="1"/>
            </p:cNvPicPr>
            <p:nvPr/>
          </p:nvPicPr>
          <p:blipFill rotWithShape="1">
            <a:blip r:embed="rId2"/>
            <a:srcRect l="38683" t="14933" r="38560" b="17492"/>
            <a:stretch/>
          </p:blipFill>
          <p:spPr>
            <a:xfrm>
              <a:off x="3446333" y="1926490"/>
              <a:ext cx="2450155" cy="4753241"/>
            </a:xfrm>
            <a:prstGeom prst="rect">
              <a:avLst/>
            </a:prstGeom>
          </p:spPr>
        </p:pic>
        <p:pic>
          <p:nvPicPr>
            <p:cNvPr id="16" name="Picture 15" descr="A person taking a selfie&#10;&#10;Description automatically generated">
              <a:extLst>
                <a:ext uri="{FF2B5EF4-FFF2-40B4-BE49-F238E27FC236}">
                  <a16:creationId xmlns:a16="http://schemas.microsoft.com/office/drawing/2014/main" id="{057D5A60-0831-AC93-0E7F-B23BE453514A}"/>
                </a:ext>
              </a:extLst>
            </p:cNvPr>
            <p:cNvPicPr>
              <a:picLocks noChangeAspect="1"/>
            </p:cNvPicPr>
            <p:nvPr/>
          </p:nvPicPr>
          <p:blipFill rotWithShape="1">
            <a:blip r:embed="rId4"/>
            <a:srcRect b="6271"/>
            <a:stretch/>
          </p:blipFill>
          <p:spPr>
            <a:xfrm>
              <a:off x="3554752" y="2020424"/>
              <a:ext cx="2233316" cy="4535424"/>
            </a:xfrm>
            <a:prstGeom prst="roundRect">
              <a:avLst>
                <a:gd name="adj" fmla="val 8372"/>
              </a:avLst>
            </a:prstGeom>
          </p:spPr>
        </p:pic>
      </p:grpSp>
      <p:pic>
        <p:nvPicPr>
          <p:cNvPr id="18" name="Picture 17" descr="A person's face with text overlay&#10;&#10;Description automatically generated">
            <a:extLst>
              <a:ext uri="{FF2B5EF4-FFF2-40B4-BE49-F238E27FC236}">
                <a16:creationId xmlns:a16="http://schemas.microsoft.com/office/drawing/2014/main" id="{D1053305-56FD-9D54-A6AF-F9C6AD9DFAE7}"/>
              </a:ext>
            </a:extLst>
          </p:cNvPr>
          <p:cNvPicPr>
            <a:picLocks noChangeAspect="1"/>
          </p:cNvPicPr>
          <p:nvPr/>
        </p:nvPicPr>
        <p:blipFill rotWithShape="1">
          <a:blip r:embed="rId5"/>
          <a:srcRect b="6139"/>
          <a:stretch/>
        </p:blipFill>
        <p:spPr>
          <a:xfrm>
            <a:off x="3557893" y="2011555"/>
            <a:ext cx="2230175" cy="4535424"/>
          </a:xfrm>
          <a:prstGeom prst="roundRect">
            <a:avLst>
              <a:gd name="adj" fmla="val 9230"/>
            </a:avLst>
          </a:prstGeom>
        </p:spPr>
      </p:pic>
      <p:grpSp>
        <p:nvGrpSpPr>
          <p:cNvPr id="25" name="Group 24">
            <a:extLst>
              <a:ext uri="{FF2B5EF4-FFF2-40B4-BE49-F238E27FC236}">
                <a16:creationId xmlns:a16="http://schemas.microsoft.com/office/drawing/2014/main" id="{DDC59CC8-0753-CB6A-6FF0-0D709A34E0E0}"/>
              </a:ext>
            </a:extLst>
          </p:cNvPr>
          <p:cNvGrpSpPr/>
          <p:nvPr/>
        </p:nvGrpSpPr>
        <p:grpSpPr>
          <a:xfrm>
            <a:off x="6143111" y="1926490"/>
            <a:ext cx="2450155" cy="4753241"/>
            <a:chOff x="6143111" y="1926490"/>
            <a:chExt cx="2450155" cy="4753241"/>
          </a:xfrm>
        </p:grpSpPr>
        <p:pic>
          <p:nvPicPr>
            <p:cNvPr id="10" name="Picture 9" descr="A white rectangular device with a black border&#10;&#10;Description automatically generated">
              <a:extLst>
                <a:ext uri="{FF2B5EF4-FFF2-40B4-BE49-F238E27FC236}">
                  <a16:creationId xmlns:a16="http://schemas.microsoft.com/office/drawing/2014/main" id="{1DAD3CE7-BB1E-EE6E-7925-34D3F585E7CB}"/>
                </a:ext>
              </a:extLst>
            </p:cNvPr>
            <p:cNvPicPr>
              <a:picLocks noChangeAspect="1"/>
            </p:cNvPicPr>
            <p:nvPr/>
          </p:nvPicPr>
          <p:blipFill rotWithShape="1">
            <a:blip r:embed="rId2"/>
            <a:srcRect l="38683" t="14933" r="38560" b="17492"/>
            <a:stretch/>
          </p:blipFill>
          <p:spPr>
            <a:xfrm>
              <a:off x="6143111" y="1926490"/>
              <a:ext cx="2450155" cy="4753241"/>
            </a:xfrm>
            <a:prstGeom prst="rect">
              <a:avLst/>
            </a:prstGeom>
          </p:spPr>
        </p:pic>
        <p:pic>
          <p:nvPicPr>
            <p:cNvPr id="20" name="Picture 19" descr="A screenshot of a phone&#10;&#10;Description automatically generated">
              <a:extLst>
                <a:ext uri="{FF2B5EF4-FFF2-40B4-BE49-F238E27FC236}">
                  <a16:creationId xmlns:a16="http://schemas.microsoft.com/office/drawing/2014/main" id="{4141CF8A-87E9-0722-B296-1D5CC56F5DE2}"/>
                </a:ext>
              </a:extLst>
            </p:cNvPr>
            <p:cNvPicPr>
              <a:picLocks noChangeAspect="1"/>
            </p:cNvPicPr>
            <p:nvPr/>
          </p:nvPicPr>
          <p:blipFill rotWithShape="1">
            <a:blip r:embed="rId6"/>
            <a:srcRect b="6271"/>
            <a:stretch/>
          </p:blipFill>
          <p:spPr>
            <a:xfrm>
              <a:off x="6267214" y="2016194"/>
              <a:ext cx="2233316" cy="4535424"/>
            </a:xfrm>
            <a:prstGeom prst="roundRect">
              <a:avLst>
                <a:gd name="adj" fmla="val 8944"/>
              </a:avLst>
            </a:prstGeom>
          </p:spPr>
        </p:pic>
      </p:grpSp>
      <p:grpSp>
        <p:nvGrpSpPr>
          <p:cNvPr id="26" name="Group 25">
            <a:extLst>
              <a:ext uri="{FF2B5EF4-FFF2-40B4-BE49-F238E27FC236}">
                <a16:creationId xmlns:a16="http://schemas.microsoft.com/office/drawing/2014/main" id="{7D6EB08C-2659-74FE-B719-3C40D809531A}"/>
              </a:ext>
            </a:extLst>
          </p:cNvPr>
          <p:cNvGrpSpPr/>
          <p:nvPr/>
        </p:nvGrpSpPr>
        <p:grpSpPr>
          <a:xfrm>
            <a:off x="8839890" y="1926490"/>
            <a:ext cx="2450155" cy="4753241"/>
            <a:chOff x="8839890" y="1926490"/>
            <a:chExt cx="2450155" cy="4753241"/>
          </a:xfrm>
        </p:grpSpPr>
        <p:pic>
          <p:nvPicPr>
            <p:cNvPr id="13" name="Picture 12" descr="A white rectangular device with a black border&#10;&#10;Description automatically generated">
              <a:extLst>
                <a:ext uri="{FF2B5EF4-FFF2-40B4-BE49-F238E27FC236}">
                  <a16:creationId xmlns:a16="http://schemas.microsoft.com/office/drawing/2014/main" id="{969FCCD6-A332-51D9-4432-F1CB0C206E2F}"/>
                </a:ext>
              </a:extLst>
            </p:cNvPr>
            <p:cNvPicPr>
              <a:picLocks noChangeAspect="1"/>
            </p:cNvPicPr>
            <p:nvPr/>
          </p:nvPicPr>
          <p:blipFill rotWithShape="1">
            <a:blip r:embed="rId2"/>
            <a:srcRect l="38683" t="14933" r="38560" b="17492"/>
            <a:stretch/>
          </p:blipFill>
          <p:spPr>
            <a:xfrm>
              <a:off x="8839890" y="1926490"/>
              <a:ext cx="2450155" cy="4753241"/>
            </a:xfrm>
            <a:prstGeom prst="rect">
              <a:avLst/>
            </a:prstGeom>
          </p:spPr>
        </p:pic>
        <p:pic>
          <p:nvPicPr>
            <p:cNvPr id="22" name="Picture 21" descr="A blue screen with white text&#10;&#10;Description automatically generated">
              <a:extLst>
                <a:ext uri="{FF2B5EF4-FFF2-40B4-BE49-F238E27FC236}">
                  <a16:creationId xmlns:a16="http://schemas.microsoft.com/office/drawing/2014/main" id="{EE6D73CF-755A-B806-2665-8A1A4CA689FC}"/>
                </a:ext>
              </a:extLst>
            </p:cNvPr>
            <p:cNvPicPr>
              <a:picLocks noChangeAspect="1"/>
            </p:cNvPicPr>
            <p:nvPr/>
          </p:nvPicPr>
          <p:blipFill rotWithShape="1">
            <a:blip r:embed="rId7"/>
            <a:srcRect b="6006"/>
            <a:stretch/>
          </p:blipFill>
          <p:spPr>
            <a:xfrm>
              <a:off x="8960499" y="2017292"/>
              <a:ext cx="2227042" cy="4535424"/>
            </a:xfrm>
            <a:prstGeom prst="roundRect">
              <a:avLst>
                <a:gd name="adj" fmla="val 6550"/>
              </a:avLst>
            </a:prstGeom>
          </p:spPr>
        </p:pic>
      </p:grpSp>
      <p:sp>
        <p:nvSpPr>
          <p:cNvPr id="27" name="Rectangle 26">
            <a:extLst>
              <a:ext uri="{FF2B5EF4-FFF2-40B4-BE49-F238E27FC236}">
                <a16:creationId xmlns:a16="http://schemas.microsoft.com/office/drawing/2014/main" id="{590AAEAD-B6CC-D3C4-AA3D-F5031218D447}"/>
              </a:ext>
            </a:extLst>
          </p:cNvPr>
          <p:cNvSpPr/>
          <p:nvPr/>
        </p:nvSpPr>
        <p:spPr>
          <a:xfrm>
            <a:off x="911008" y="6147302"/>
            <a:ext cx="2121902" cy="3168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C84DD66-9ACA-D5AD-6864-F3FFB6C3A0CE}"/>
              </a:ext>
            </a:extLst>
          </p:cNvPr>
          <p:cNvSpPr/>
          <p:nvPr/>
        </p:nvSpPr>
        <p:spPr>
          <a:xfrm>
            <a:off x="6355533" y="6147302"/>
            <a:ext cx="2055136" cy="3168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29FF5C4-4A82-2AE4-930F-ECA81B926A5D}"/>
              </a:ext>
            </a:extLst>
          </p:cNvPr>
          <p:cNvSpPr/>
          <p:nvPr/>
        </p:nvSpPr>
        <p:spPr>
          <a:xfrm>
            <a:off x="9053465" y="6147302"/>
            <a:ext cx="2027977" cy="3168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2297597C-38E3-BD0B-26D6-796A4A428FB4}"/>
              </a:ext>
            </a:extLst>
          </p:cNvPr>
          <p:cNvGrpSpPr/>
          <p:nvPr/>
        </p:nvGrpSpPr>
        <p:grpSpPr>
          <a:xfrm>
            <a:off x="768433" y="1273146"/>
            <a:ext cx="9845444" cy="343684"/>
            <a:chOff x="749555" y="2218616"/>
            <a:chExt cx="9845444" cy="343684"/>
          </a:xfrm>
        </p:grpSpPr>
        <p:sp>
          <p:nvSpPr>
            <p:cNvPr id="17" name="TextBox 16">
              <a:extLst>
                <a:ext uri="{FF2B5EF4-FFF2-40B4-BE49-F238E27FC236}">
                  <a16:creationId xmlns:a16="http://schemas.microsoft.com/office/drawing/2014/main" id="{947773EC-E66C-3E41-9571-38006F20D80E}"/>
                </a:ext>
              </a:extLst>
            </p:cNvPr>
            <p:cNvSpPr txBox="1"/>
            <p:nvPr/>
          </p:nvSpPr>
          <p:spPr>
            <a:xfrm>
              <a:off x="877571" y="2218616"/>
              <a:ext cx="9717428" cy="343684"/>
            </a:xfrm>
            <a:prstGeom prst="rect">
              <a:avLst/>
            </a:prstGeom>
            <a:noFill/>
          </p:spPr>
          <p:txBody>
            <a:bodyPr wrap="square" rtlCol="0">
              <a:spAutoFit/>
            </a:bodyPr>
            <a:lstStyle/>
            <a:p>
              <a:pPr eaLnBrk="1">
                <a:lnSpc>
                  <a:spcPct val="110000"/>
                </a:lnSpc>
                <a:spcAft>
                  <a:spcPct val="0"/>
                </a:spcAft>
                <a:buClrTx/>
                <a:buFontTx/>
                <a:buNone/>
              </a:pPr>
              <a:r>
                <a:rPr lang="en-US" altLang="en-US" sz="1600" b="1" dirty="0">
                  <a:solidFill>
                    <a:schemeClr val="accent1">
                      <a:lumMod val="50000"/>
                    </a:schemeClr>
                  </a:solidFill>
                  <a:latin typeface="Montserrat" panose="00000500000000000000" pitchFamily="50" charset="0"/>
                </a:rPr>
                <a:t>Create step by step follow to the App instruction</a:t>
              </a:r>
            </a:p>
          </p:txBody>
        </p:sp>
        <p:sp>
          <p:nvSpPr>
            <p:cNvPr id="19" name="Oval 18">
              <a:extLst>
                <a:ext uri="{FF2B5EF4-FFF2-40B4-BE49-F238E27FC236}">
                  <a16:creationId xmlns:a16="http://schemas.microsoft.com/office/drawing/2014/main" id="{A467C492-856D-A863-B533-C8478A1B5977}"/>
                </a:ext>
              </a:extLst>
            </p:cNvPr>
            <p:cNvSpPr/>
            <p:nvPr/>
          </p:nvSpPr>
          <p:spPr>
            <a:xfrm>
              <a:off x="749555" y="2335356"/>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1">
            <a:extLst>
              <a:ext uri="{FF2B5EF4-FFF2-40B4-BE49-F238E27FC236}">
                <a16:creationId xmlns:a16="http://schemas.microsoft.com/office/drawing/2014/main" id="{D43FC758-0401-7FFA-28A3-67DACF39BD8E}"/>
              </a:ext>
            </a:extLst>
          </p:cNvPr>
          <p:cNvSpPr txBox="1">
            <a:spLocks/>
          </p:cNvSpPr>
          <p:nvPr/>
        </p:nvSpPr>
        <p:spPr>
          <a:xfrm>
            <a:off x="1198429" y="516196"/>
            <a:ext cx="9415448" cy="53838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2800">
                <a:solidFill>
                  <a:srgbClr val="0068FF"/>
                </a:solidFill>
                <a:latin typeface="Montserrat" panose="00000500000000000000" pitchFamily="50" charset="0"/>
              </a:rPr>
              <a:t>CREATE AN ACCOUNT ON EIDBANK MOBILE APP </a:t>
            </a:r>
            <a:endParaRPr lang="en-US" sz="2800" dirty="0">
              <a:solidFill>
                <a:srgbClr val="0068FF"/>
              </a:solidFill>
              <a:latin typeface="Montserrat" panose="00000500000000000000" pitchFamily="50" charset="0"/>
            </a:endParaRPr>
          </a:p>
        </p:txBody>
      </p:sp>
      <p:grpSp>
        <p:nvGrpSpPr>
          <p:cNvPr id="7" name="Group 6">
            <a:extLst>
              <a:ext uri="{FF2B5EF4-FFF2-40B4-BE49-F238E27FC236}">
                <a16:creationId xmlns:a16="http://schemas.microsoft.com/office/drawing/2014/main" id="{5D598B42-A84B-97AB-9F7C-4C14D16D0348}"/>
              </a:ext>
            </a:extLst>
          </p:cNvPr>
          <p:cNvGrpSpPr/>
          <p:nvPr/>
        </p:nvGrpSpPr>
        <p:grpSpPr>
          <a:xfrm>
            <a:off x="439604" y="529591"/>
            <a:ext cx="608989" cy="542532"/>
            <a:chOff x="1800836" y="692330"/>
            <a:chExt cx="385893" cy="343782"/>
          </a:xfrm>
        </p:grpSpPr>
        <p:sp>
          <p:nvSpPr>
            <p:cNvPr id="8" name="Hexagon 7">
              <a:extLst>
                <a:ext uri="{FF2B5EF4-FFF2-40B4-BE49-F238E27FC236}">
                  <a16:creationId xmlns:a16="http://schemas.microsoft.com/office/drawing/2014/main" id="{67C9CB09-A31B-8D7C-942A-37E608B45EB6}"/>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61C43505-CEAB-70B0-C949-5E923F965FF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44177" y="717497"/>
              <a:ext cx="318615" cy="318615"/>
            </a:xfrm>
            <a:prstGeom prst="rect">
              <a:avLst/>
            </a:prstGeom>
          </p:spPr>
        </p:pic>
      </p:grpSp>
    </p:spTree>
    <p:extLst>
      <p:ext uri="{BB962C8B-B14F-4D97-AF65-F5344CB8AC3E}">
        <p14:creationId xmlns:p14="http://schemas.microsoft.com/office/powerpoint/2010/main" val="30765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heel(1)">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27"/>
                                        </p:tgtEl>
                                      </p:cBhvr>
                                    </p:animEffect>
                                    <p:set>
                                      <p:cBhvr>
                                        <p:cTn id="18" dur="1" fill="hold">
                                          <p:stCondLst>
                                            <p:cond delay="499"/>
                                          </p:stCondLst>
                                        </p:cTn>
                                        <p:tgtEl>
                                          <p:spTgt spid="27"/>
                                        </p:tgtEl>
                                        <p:attrNameLst>
                                          <p:attrName>style.visibility</p:attrName>
                                        </p:attrNameLst>
                                      </p:cBhvr>
                                      <p:to>
                                        <p:strVal val="hidden"/>
                                      </p:to>
                                    </p:set>
                                  </p:childTnLst>
                                </p:cTn>
                              </p:par>
                              <p:par>
                                <p:cTn id="19" presetID="2" presetClass="entr" presetSubtype="4"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heel(1)">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28"/>
                                        </p:tgtEl>
                                      </p:cBhvr>
                                    </p:animEffect>
                                    <p:set>
                                      <p:cBhvr>
                                        <p:cTn id="42" dur="1" fill="hold">
                                          <p:stCondLst>
                                            <p:cond delay="499"/>
                                          </p:stCondLst>
                                        </p:cTn>
                                        <p:tgtEl>
                                          <p:spTgt spid="28"/>
                                        </p:tgtEl>
                                        <p:attrNameLst>
                                          <p:attrName>style.visibility</p:attrName>
                                        </p:attrNameLst>
                                      </p:cBhvr>
                                      <p:to>
                                        <p:strVal val="hidden"/>
                                      </p:to>
                                    </p:set>
                                  </p:childTnLst>
                                </p:cTn>
                              </p:par>
                              <p:par>
                                <p:cTn id="43" presetID="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heel(1)">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animBg="1"/>
      <p:bldP spid="28" grpId="1" animBg="1"/>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0A11A2B-BFE8-0EC8-F13B-C72CCE3D22CC}"/>
              </a:ext>
            </a:extLst>
          </p:cNvPr>
          <p:cNvSpPr/>
          <p:nvPr/>
        </p:nvSpPr>
        <p:spPr>
          <a:xfrm>
            <a:off x="10613877" y="501606"/>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776FCF53-5ED5-280A-5B46-40D73F133A58}"/>
              </a:ext>
            </a:extLst>
          </p:cNvPr>
          <p:cNvGrpSpPr/>
          <p:nvPr/>
        </p:nvGrpSpPr>
        <p:grpSpPr>
          <a:xfrm>
            <a:off x="817953" y="1832985"/>
            <a:ext cx="2450155" cy="4753241"/>
            <a:chOff x="817953" y="1832985"/>
            <a:chExt cx="2450155" cy="4753241"/>
          </a:xfrm>
        </p:grpSpPr>
        <p:pic>
          <p:nvPicPr>
            <p:cNvPr id="3" name="Picture 2" descr="A white rectangular device with a black border&#10;&#10;Description automatically generated">
              <a:extLst>
                <a:ext uri="{FF2B5EF4-FFF2-40B4-BE49-F238E27FC236}">
                  <a16:creationId xmlns:a16="http://schemas.microsoft.com/office/drawing/2014/main" id="{86D2627D-EE11-A55B-ED16-68F0C09652D3}"/>
                </a:ext>
              </a:extLst>
            </p:cNvPr>
            <p:cNvPicPr>
              <a:picLocks noChangeAspect="1"/>
            </p:cNvPicPr>
            <p:nvPr/>
          </p:nvPicPr>
          <p:blipFill rotWithShape="1">
            <a:blip r:embed="rId2"/>
            <a:srcRect l="38683" t="14933" r="38560" b="17492"/>
            <a:stretch/>
          </p:blipFill>
          <p:spPr>
            <a:xfrm>
              <a:off x="817953" y="1832985"/>
              <a:ext cx="2450155" cy="4753241"/>
            </a:xfrm>
            <a:prstGeom prst="rect">
              <a:avLst/>
            </a:prstGeom>
          </p:spPr>
        </p:pic>
        <p:pic>
          <p:nvPicPr>
            <p:cNvPr id="29" name="Picture 28" descr="A screenshot of a phone&#10;&#10;Description automatically generated">
              <a:extLst>
                <a:ext uri="{FF2B5EF4-FFF2-40B4-BE49-F238E27FC236}">
                  <a16:creationId xmlns:a16="http://schemas.microsoft.com/office/drawing/2014/main" id="{BFE318E0-0AB4-43C6-0508-BF0BCD894013}"/>
                </a:ext>
              </a:extLst>
            </p:cNvPr>
            <p:cNvPicPr>
              <a:picLocks noChangeAspect="1"/>
            </p:cNvPicPr>
            <p:nvPr/>
          </p:nvPicPr>
          <p:blipFill rotWithShape="1">
            <a:blip r:embed="rId3"/>
            <a:srcRect t="-1" b="5743"/>
            <a:stretch/>
          </p:blipFill>
          <p:spPr>
            <a:xfrm>
              <a:off x="941681" y="1917835"/>
              <a:ext cx="2220804" cy="4535424"/>
            </a:xfrm>
            <a:prstGeom prst="roundRect">
              <a:avLst>
                <a:gd name="adj" fmla="val 9230"/>
              </a:avLst>
            </a:prstGeom>
          </p:spPr>
        </p:pic>
      </p:grpSp>
      <p:grpSp>
        <p:nvGrpSpPr>
          <p:cNvPr id="35" name="Group 34">
            <a:extLst>
              <a:ext uri="{FF2B5EF4-FFF2-40B4-BE49-F238E27FC236}">
                <a16:creationId xmlns:a16="http://schemas.microsoft.com/office/drawing/2014/main" id="{2D68F0E9-3AD0-E735-7ACC-4D01E06165AD}"/>
              </a:ext>
            </a:extLst>
          </p:cNvPr>
          <p:cNvGrpSpPr/>
          <p:nvPr/>
        </p:nvGrpSpPr>
        <p:grpSpPr>
          <a:xfrm>
            <a:off x="3469298" y="1832985"/>
            <a:ext cx="2450155" cy="4753241"/>
            <a:chOff x="3469298" y="1832985"/>
            <a:chExt cx="2450155" cy="4753241"/>
          </a:xfrm>
        </p:grpSpPr>
        <p:pic>
          <p:nvPicPr>
            <p:cNvPr id="5" name="Picture 4" descr="A white rectangular device with a black border&#10;&#10;Description automatically generated">
              <a:extLst>
                <a:ext uri="{FF2B5EF4-FFF2-40B4-BE49-F238E27FC236}">
                  <a16:creationId xmlns:a16="http://schemas.microsoft.com/office/drawing/2014/main" id="{B90B72F4-2240-1507-F207-7DB7F17E58F3}"/>
                </a:ext>
              </a:extLst>
            </p:cNvPr>
            <p:cNvPicPr>
              <a:picLocks noChangeAspect="1"/>
            </p:cNvPicPr>
            <p:nvPr/>
          </p:nvPicPr>
          <p:blipFill rotWithShape="1">
            <a:blip r:embed="rId2"/>
            <a:srcRect l="38683" t="14933" r="38560" b="17492"/>
            <a:stretch/>
          </p:blipFill>
          <p:spPr>
            <a:xfrm>
              <a:off x="3469298" y="1832985"/>
              <a:ext cx="2450155" cy="4753241"/>
            </a:xfrm>
            <a:prstGeom prst="rect">
              <a:avLst/>
            </a:prstGeom>
          </p:spPr>
        </p:pic>
        <p:pic>
          <p:nvPicPr>
            <p:cNvPr id="31" name="Picture 30" descr="A screenshot of a cellphone&#10;&#10;Description automatically generated">
              <a:extLst>
                <a:ext uri="{FF2B5EF4-FFF2-40B4-BE49-F238E27FC236}">
                  <a16:creationId xmlns:a16="http://schemas.microsoft.com/office/drawing/2014/main" id="{9754EAC8-3386-B4C0-1F69-2BB4CFD97BB0}"/>
                </a:ext>
              </a:extLst>
            </p:cNvPr>
            <p:cNvPicPr>
              <a:picLocks noChangeAspect="1"/>
            </p:cNvPicPr>
            <p:nvPr/>
          </p:nvPicPr>
          <p:blipFill rotWithShape="1">
            <a:blip r:embed="rId4"/>
            <a:srcRect b="5902"/>
            <a:stretch/>
          </p:blipFill>
          <p:spPr>
            <a:xfrm>
              <a:off x="3582095" y="1917835"/>
              <a:ext cx="2224560" cy="4535424"/>
            </a:xfrm>
            <a:prstGeom prst="roundRect">
              <a:avLst>
                <a:gd name="adj" fmla="val 7228"/>
              </a:avLst>
            </a:prstGeom>
          </p:spPr>
        </p:pic>
      </p:grpSp>
      <p:grpSp>
        <p:nvGrpSpPr>
          <p:cNvPr id="36" name="Group 35">
            <a:extLst>
              <a:ext uri="{FF2B5EF4-FFF2-40B4-BE49-F238E27FC236}">
                <a16:creationId xmlns:a16="http://schemas.microsoft.com/office/drawing/2014/main" id="{639416B2-F362-F075-FD6F-59403065A2C8}"/>
              </a:ext>
            </a:extLst>
          </p:cNvPr>
          <p:cNvGrpSpPr/>
          <p:nvPr/>
        </p:nvGrpSpPr>
        <p:grpSpPr>
          <a:xfrm>
            <a:off x="6120643" y="1832985"/>
            <a:ext cx="2450155" cy="4753241"/>
            <a:chOff x="6120643" y="1832985"/>
            <a:chExt cx="2450155" cy="4753241"/>
          </a:xfrm>
        </p:grpSpPr>
        <p:pic>
          <p:nvPicPr>
            <p:cNvPr id="7" name="Picture 6" descr="A white rectangular device with a black border&#10;&#10;Description automatically generated">
              <a:extLst>
                <a:ext uri="{FF2B5EF4-FFF2-40B4-BE49-F238E27FC236}">
                  <a16:creationId xmlns:a16="http://schemas.microsoft.com/office/drawing/2014/main" id="{24E272B9-455D-07DB-FC02-E29B0FF4D2C7}"/>
                </a:ext>
              </a:extLst>
            </p:cNvPr>
            <p:cNvPicPr>
              <a:picLocks noChangeAspect="1"/>
            </p:cNvPicPr>
            <p:nvPr/>
          </p:nvPicPr>
          <p:blipFill rotWithShape="1">
            <a:blip r:embed="rId2"/>
            <a:srcRect l="38683" t="14933" r="38560" b="17492"/>
            <a:stretch/>
          </p:blipFill>
          <p:spPr>
            <a:xfrm>
              <a:off x="6120643" y="1832985"/>
              <a:ext cx="2450155" cy="4753241"/>
            </a:xfrm>
            <a:prstGeom prst="rect">
              <a:avLst/>
            </a:prstGeom>
          </p:spPr>
        </p:pic>
        <p:pic>
          <p:nvPicPr>
            <p:cNvPr id="32" name="Picture 31">
              <a:extLst>
                <a:ext uri="{FF2B5EF4-FFF2-40B4-BE49-F238E27FC236}">
                  <a16:creationId xmlns:a16="http://schemas.microsoft.com/office/drawing/2014/main" id="{18663497-64B5-A7ED-049D-9A91D69CE268}"/>
                </a:ext>
              </a:extLst>
            </p:cNvPr>
            <p:cNvPicPr>
              <a:picLocks noChangeAspect="1"/>
            </p:cNvPicPr>
            <p:nvPr/>
          </p:nvPicPr>
          <p:blipFill rotWithShape="1">
            <a:blip r:embed="rId5"/>
            <a:srcRect b="6188"/>
            <a:stretch/>
          </p:blipFill>
          <p:spPr>
            <a:xfrm>
              <a:off x="6229958" y="1917835"/>
              <a:ext cx="2231523" cy="4535424"/>
            </a:xfrm>
            <a:prstGeom prst="roundRect">
              <a:avLst>
                <a:gd name="adj" fmla="val 8609"/>
              </a:avLst>
            </a:prstGeom>
          </p:spPr>
        </p:pic>
      </p:grpSp>
      <p:grpSp>
        <p:nvGrpSpPr>
          <p:cNvPr id="37" name="Group 36">
            <a:extLst>
              <a:ext uri="{FF2B5EF4-FFF2-40B4-BE49-F238E27FC236}">
                <a16:creationId xmlns:a16="http://schemas.microsoft.com/office/drawing/2014/main" id="{1D973661-EBE0-12F9-1311-2B2D4C35E4E4}"/>
              </a:ext>
            </a:extLst>
          </p:cNvPr>
          <p:cNvGrpSpPr/>
          <p:nvPr/>
        </p:nvGrpSpPr>
        <p:grpSpPr>
          <a:xfrm>
            <a:off x="8771989" y="1832985"/>
            <a:ext cx="2450155" cy="4753241"/>
            <a:chOff x="8771989" y="1832985"/>
            <a:chExt cx="2450155" cy="4753241"/>
          </a:xfrm>
        </p:grpSpPr>
        <p:pic>
          <p:nvPicPr>
            <p:cNvPr id="27" name="Picture 26" descr="A white rectangular device with a black border&#10;&#10;Description automatically generated">
              <a:extLst>
                <a:ext uri="{FF2B5EF4-FFF2-40B4-BE49-F238E27FC236}">
                  <a16:creationId xmlns:a16="http://schemas.microsoft.com/office/drawing/2014/main" id="{AF6096EF-6154-9E29-1886-6D4714F5E29A}"/>
                </a:ext>
              </a:extLst>
            </p:cNvPr>
            <p:cNvPicPr>
              <a:picLocks noChangeAspect="1"/>
            </p:cNvPicPr>
            <p:nvPr/>
          </p:nvPicPr>
          <p:blipFill rotWithShape="1">
            <a:blip r:embed="rId2"/>
            <a:srcRect l="38683" t="14933" r="38560" b="17492"/>
            <a:stretch/>
          </p:blipFill>
          <p:spPr>
            <a:xfrm>
              <a:off x="8771989" y="1832985"/>
              <a:ext cx="2450155" cy="4753241"/>
            </a:xfrm>
            <a:prstGeom prst="rect">
              <a:avLst/>
            </a:prstGeom>
          </p:spPr>
        </p:pic>
        <p:pic>
          <p:nvPicPr>
            <p:cNvPr id="33" name="Picture 32">
              <a:extLst>
                <a:ext uri="{FF2B5EF4-FFF2-40B4-BE49-F238E27FC236}">
                  <a16:creationId xmlns:a16="http://schemas.microsoft.com/office/drawing/2014/main" id="{DFFD676D-2FD8-10B6-3682-C008489629CE}"/>
                </a:ext>
              </a:extLst>
            </p:cNvPr>
            <p:cNvPicPr>
              <a:picLocks noChangeAspect="1"/>
            </p:cNvPicPr>
            <p:nvPr/>
          </p:nvPicPr>
          <p:blipFill rotWithShape="1">
            <a:blip r:embed="rId6"/>
            <a:srcRect b="5968"/>
            <a:stretch/>
          </p:blipFill>
          <p:spPr>
            <a:xfrm>
              <a:off x="8902021" y="1917835"/>
              <a:ext cx="2226302" cy="4535424"/>
            </a:xfrm>
            <a:prstGeom prst="roundRect">
              <a:avLst>
                <a:gd name="adj" fmla="val 8563"/>
              </a:avLst>
            </a:prstGeom>
          </p:spPr>
        </p:pic>
      </p:grpSp>
      <p:grpSp>
        <p:nvGrpSpPr>
          <p:cNvPr id="4" name="Group 3">
            <a:extLst>
              <a:ext uri="{FF2B5EF4-FFF2-40B4-BE49-F238E27FC236}">
                <a16:creationId xmlns:a16="http://schemas.microsoft.com/office/drawing/2014/main" id="{D3942695-7808-9AA4-6330-582DABDBF1FB}"/>
              </a:ext>
            </a:extLst>
          </p:cNvPr>
          <p:cNvGrpSpPr/>
          <p:nvPr/>
        </p:nvGrpSpPr>
        <p:grpSpPr>
          <a:xfrm>
            <a:off x="768433" y="1273146"/>
            <a:ext cx="9845444" cy="343684"/>
            <a:chOff x="749555" y="2218616"/>
            <a:chExt cx="9845444" cy="343684"/>
          </a:xfrm>
        </p:grpSpPr>
        <p:sp>
          <p:nvSpPr>
            <p:cNvPr id="14" name="TextBox 13">
              <a:extLst>
                <a:ext uri="{FF2B5EF4-FFF2-40B4-BE49-F238E27FC236}">
                  <a16:creationId xmlns:a16="http://schemas.microsoft.com/office/drawing/2014/main" id="{0528F95E-2309-DD38-3B9B-94904BBC0F03}"/>
                </a:ext>
              </a:extLst>
            </p:cNvPr>
            <p:cNvSpPr txBox="1"/>
            <p:nvPr/>
          </p:nvSpPr>
          <p:spPr>
            <a:xfrm>
              <a:off x="877571" y="2218616"/>
              <a:ext cx="9717428" cy="343684"/>
            </a:xfrm>
            <a:prstGeom prst="rect">
              <a:avLst/>
            </a:prstGeom>
            <a:noFill/>
          </p:spPr>
          <p:txBody>
            <a:bodyPr wrap="square" rtlCol="0">
              <a:spAutoFit/>
            </a:bodyPr>
            <a:lstStyle/>
            <a:p>
              <a:pPr eaLnBrk="1">
                <a:lnSpc>
                  <a:spcPct val="110000"/>
                </a:lnSpc>
                <a:spcAft>
                  <a:spcPct val="0"/>
                </a:spcAft>
                <a:buClrTx/>
                <a:buFontTx/>
                <a:buNone/>
              </a:pPr>
              <a:r>
                <a:rPr lang="en-US" altLang="en-US" sz="1600" b="1" dirty="0">
                  <a:solidFill>
                    <a:schemeClr val="accent1">
                      <a:lumMod val="50000"/>
                    </a:schemeClr>
                  </a:solidFill>
                  <a:latin typeface="Montserrat" panose="00000500000000000000" pitchFamily="50" charset="0"/>
                </a:rPr>
                <a:t>The account created was completed</a:t>
              </a:r>
            </a:p>
          </p:txBody>
        </p:sp>
        <p:sp>
          <p:nvSpPr>
            <p:cNvPr id="15" name="Oval 14">
              <a:extLst>
                <a:ext uri="{FF2B5EF4-FFF2-40B4-BE49-F238E27FC236}">
                  <a16:creationId xmlns:a16="http://schemas.microsoft.com/office/drawing/2014/main" id="{7D3E0FA6-6C61-8530-6114-04DFDC116A1F}"/>
                </a:ext>
              </a:extLst>
            </p:cNvPr>
            <p:cNvSpPr/>
            <p:nvPr/>
          </p:nvSpPr>
          <p:spPr>
            <a:xfrm>
              <a:off x="749555" y="2335356"/>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a:extLst>
              <a:ext uri="{FF2B5EF4-FFF2-40B4-BE49-F238E27FC236}">
                <a16:creationId xmlns:a16="http://schemas.microsoft.com/office/drawing/2014/main" id="{B229D974-5609-EB79-E30A-36B4E56FA08F}"/>
              </a:ext>
            </a:extLst>
          </p:cNvPr>
          <p:cNvSpPr txBox="1">
            <a:spLocks/>
          </p:cNvSpPr>
          <p:nvPr/>
        </p:nvSpPr>
        <p:spPr>
          <a:xfrm>
            <a:off x="1198429" y="516196"/>
            <a:ext cx="9415448" cy="53838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2800">
                <a:solidFill>
                  <a:srgbClr val="0068FF"/>
                </a:solidFill>
                <a:latin typeface="Montserrat" panose="00000500000000000000" pitchFamily="50" charset="0"/>
              </a:rPr>
              <a:t>CREATE AN ACCOUNT ON EIDBANK MOBILE APP </a:t>
            </a:r>
            <a:endParaRPr lang="en-US" sz="2800" dirty="0">
              <a:solidFill>
                <a:srgbClr val="0068FF"/>
              </a:solidFill>
              <a:latin typeface="Montserrat" panose="00000500000000000000" pitchFamily="50" charset="0"/>
            </a:endParaRPr>
          </a:p>
        </p:txBody>
      </p:sp>
      <p:grpSp>
        <p:nvGrpSpPr>
          <p:cNvPr id="10" name="Group 9">
            <a:extLst>
              <a:ext uri="{FF2B5EF4-FFF2-40B4-BE49-F238E27FC236}">
                <a16:creationId xmlns:a16="http://schemas.microsoft.com/office/drawing/2014/main" id="{6B33F6DE-ECFF-E9DC-B5F3-A7ADFC0ED9D4}"/>
              </a:ext>
            </a:extLst>
          </p:cNvPr>
          <p:cNvGrpSpPr/>
          <p:nvPr/>
        </p:nvGrpSpPr>
        <p:grpSpPr>
          <a:xfrm>
            <a:off x="439604" y="529591"/>
            <a:ext cx="608989" cy="542532"/>
            <a:chOff x="1800836" y="692330"/>
            <a:chExt cx="385893" cy="343782"/>
          </a:xfrm>
        </p:grpSpPr>
        <p:sp>
          <p:nvSpPr>
            <p:cNvPr id="11" name="Hexagon 10">
              <a:extLst>
                <a:ext uri="{FF2B5EF4-FFF2-40B4-BE49-F238E27FC236}">
                  <a16:creationId xmlns:a16="http://schemas.microsoft.com/office/drawing/2014/main" id="{40CD2F53-C156-6F5D-CB6B-CE9A3EDA09C9}"/>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2" name="Graphic 11" descr="Brainstorm outline">
              <a:extLst>
                <a:ext uri="{FF2B5EF4-FFF2-40B4-BE49-F238E27FC236}">
                  <a16:creationId xmlns:a16="http://schemas.microsoft.com/office/drawing/2014/main" id="{8EBA1ED7-0D84-02A1-0EB3-188D520CAD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44177" y="717497"/>
              <a:ext cx="318615" cy="318615"/>
            </a:xfrm>
            <a:prstGeom prst="rect">
              <a:avLst/>
            </a:prstGeom>
          </p:spPr>
        </p:pic>
      </p:grpSp>
    </p:spTree>
    <p:extLst>
      <p:ext uri="{BB962C8B-B14F-4D97-AF65-F5344CB8AC3E}">
        <p14:creationId xmlns:p14="http://schemas.microsoft.com/office/powerpoint/2010/main" val="160768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1000" fill="hold"/>
                                        <p:tgtEl>
                                          <p:spTgt spid="36"/>
                                        </p:tgtEl>
                                        <p:attrNameLst>
                                          <p:attrName>ppt_x</p:attrName>
                                        </p:attrNameLst>
                                      </p:cBhvr>
                                      <p:tavLst>
                                        <p:tav tm="0">
                                          <p:val>
                                            <p:strVal val="0-#ppt_w/2"/>
                                          </p:val>
                                        </p:tav>
                                        <p:tav tm="100000">
                                          <p:val>
                                            <p:strVal val="#ppt_x"/>
                                          </p:val>
                                        </p:tav>
                                      </p:tavLst>
                                    </p:anim>
                                    <p:anim calcmode="lin" valueType="num">
                                      <p:cBhvr additive="base">
                                        <p:cTn id="18" dur="1000" fill="hold"/>
                                        <p:tgtEl>
                                          <p:spTgt spid="3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1500" fill="hold"/>
                                        <p:tgtEl>
                                          <p:spTgt spid="37"/>
                                        </p:tgtEl>
                                        <p:attrNameLst>
                                          <p:attrName>ppt_x</p:attrName>
                                        </p:attrNameLst>
                                      </p:cBhvr>
                                      <p:tavLst>
                                        <p:tav tm="0">
                                          <p:val>
                                            <p:strVal val="0-#ppt_w/2"/>
                                          </p:val>
                                        </p:tav>
                                        <p:tav tm="100000">
                                          <p:val>
                                            <p:strVal val="#ppt_x"/>
                                          </p:val>
                                        </p:tav>
                                      </p:tavLst>
                                    </p:anim>
                                    <p:anim calcmode="lin" valueType="num">
                                      <p:cBhvr additive="base">
                                        <p:cTn id="22" dur="1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4713AE7-1DC5-EA2B-3D15-42BDABBE0837}"/>
              </a:ext>
            </a:extLst>
          </p:cNvPr>
          <p:cNvSpPr/>
          <p:nvPr/>
        </p:nvSpPr>
        <p:spPr>
          <a:xfrm>
            <a:off x="8429625"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1139824" y="250198"/>
            <a:ext cx="4506663" cy="538385"/>
          </a:xfrm>
        </p:spPr>
        <p:txBody>
          <a:bodyPr/>
          <a:lstStyle/>
          <a:p>
            <a:r>
              <a:rPr lang="en-US" sz="3000" dirty="0">
                <a:solidFill>
                  <a:srgbClr val="0068FF"/>
                </a:solidFill>
                <a:latin typeface="Montserrat" panose="00000500000000000000" pitchFamily="50" charset="0"/>
              </a:rPr>
              <a:t>SMART OTP BASIC</a:t>
            </a:r>
          </a:p>
        </p:txBody>
      </p:sp>
      <p:grpSp>
        <p:nvGrpSpPr>
          <p:cNvPr id="12" name="Group 11">
            <a:extLst>
              <a:ext uri="{FF2B5EF4-FFF2-40B4-BE49-F238E27FC236}">
                <a16:creationId xmlns:a16="http://schemas.microsoft.com/office/drawing/2014/main" id="{2A2EFCD6-334A-CAD4-4284-4B8657706BB4}"/>
              </a:ext>
            </a:extLst>
          </p:cNvPr>
          <p:cNvGrpSpPr/>
          <p:nvPr/>
        </p:nvGrpSpPr>
        <p:grpSpPr>
          <a:xfrm>
            <a:off x="381000" y="263593"/>
            <a:ext cx="608989" cy="542532"/>
            <a:chOff x="1800836" y="692330"/>
            <a:chExt cx="385893" cy="343782"/>
          </a:xfrm>
        </p:grpSpPr>
        <p:sp>
          <p:nvSpPr>
            <p:cNvPr id="8" name="Hexagon 7">
              <a:extLst>
                <a:ext uri="{FF2B5EF4-FFF2-40B4-BE49-F238E27FC236}">
                  <a16:creationId xmlns:a16="http://schemas.microsoft.com/office/drawing/2014/main" id="{73465883-B29D-DE61-5DE6-043EE575CBEE}"/>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1BA974FB-7E84-D251-5991-3F67A4DB6F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pic>
        <p:nvPicPr>
          <p:cNvPr id="10" name="Picture 5">
            <a:extLst>
              <a:ext uri="{FF2B5EF4-FFF2-40B4-BE49-F238E27FC236}">
                <a16:creationId xmlns:a16="http://schemas.microsoft.com/office/drawing/2014/main" id="{DDBC2EC6-A420-E628-977B-2575704650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4780" y="5747855"/>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4" name="Group 33">
            <a:extLst>
              <a:ext uri="{FF2B5EF4-FFF2-40B4-BE49-F238E27FC236}">
                <a16:creationId xmlns:a16="http://schemas.microsoft.com/office/drawing/2014/main" id="{6F4435D9-FC5E-D278-7FFE-7AD868F39DBA}"/>
              </a:ext>
            </a:extLst>
          </p:cNvPr>
          <p:cNvGrpSpPr/>
          <p:nvPr/>
        </p:nvGrpSpPr>
        <p:grpSpPr>
          <a:xfrm>
            <a:off x="9123156" y="3773422"/>
            <a:ext cx="1506134" cy="660283"/>
            <a:chOff x="8207372" y="3848277"/>
            <a:chExt cx="1662113" cy="728663"/>
          </a:xfrm>
        </p:grpSpPr>
        <p:sp>
          <p:nvSpPr>
            <p:cNvPr id="33" name="Rectangle: Rounded Corners 32">
              <a:extLst>
                <a:ext uri="{FF2B5EF4-FFF2-40B4-BE49-F238E27FC236}">
                  <a16:creationId xmlns:a16="http://schemas.microsoft.com/office/drawing/2014/main" id="{4BB1D726-4F80-0F40-C225-796C1C7BE834}"/>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9CE125DE-7C60-0A35-17B2-79372A6CE879}"/>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20" name="Down Arrow 83">
            <a:extLst>
              <a:ext uri="{FF2B5EF4-FFF2-40B4-BE49-F238E27FC236}">
                <a16:creationId xmlns:a16="http://schemas.microsoft.com/office/drawing/2014/main" id="{1375DE92-DD29-6EDD-4732-8056E0DC77BB}"/>
              </a:ext>
            </a:extLst>
          </p:cNvPr>
          <p:cNvSpPr>
            <a:spLocks noChangeArrowheads="1"/>
          </p:cNvSpPr>
          <p:nvPr/>
        </p:nvSpPr>
        <p:spPr bwMode="auto">
          <a:xfrm>
            <a:off x="9524506" y="2700843"/>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21" name="Picture 5">
            <a:extLst>
              <a:ext uri="{FF2B5EF4-FFF2-40B4-BE49-F238E27FC236}">
                <a16:creationId xmlns:a16="http://schemas.microsoft.com/office/drawing/2014/main" id="{93293460-E952-3D4B-8F3B-DBE8F4816E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9868" y="5721962"/>
            <a:ext cx="608496" cy="634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 name="Down Arrow 83">
            <a:extLst>
              <a:ext uri="{FF2B5EF4-FFF2-40B4-BE49-F238E27FC236}">
                <a16:creationId xmlns:a16="http://schemas.microsoft.com/office/drawing/2014/main" id="{2F3D5C88-93A0-82D7-BDBA-666D6C4977C7}"/>
              </a:ext>
            </a:extLst>
          </p:cNvPr>
          <p:cNvSpPr>
            <a:spLocks noChangeArrowheads="1"/>
          </p:cNvSpPr>
          <p:nvPr/>
        </p:nvSpPr>
        <p:spPr bwMode="auto">
          <a:xfrm rot="10800000">
            <a:off x="9832352" y="2691493"/>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35" name="Group 34">
            <a:extLst>
              <a:ext uri="{FF2B5EF4-FFF2-40B4-BE49-F238E27FC236}">
                <a16:creationId xmlns:a16="http://schemas.microsoft.com/office/drawing/2014/main" id="{A4E41E1C-0699-58A3-17BD-777DE84E7DDA}"/>
              </a:ext>
            </a:extLst>
          </p:cNvPr>
          <p:cNvGrpSpPr/>
          <p:nvPr/>
        </p:nvGrpSpPr>
        <p:grpSpPr>
          <a:xfrm>
            <a:off x="9169191" y="1341438"/>
            <a:ext cx="1263024" cy="1263024"/>
            <a:chOff x="8258174" y="1164431"/>
            <a:chExt cx="1393826" cy="1393826"/>
          </a:xfrm>
        </p:grpSpPr>
        <p:sp>
          <p:nvSpPr>
            <p:cNvPr id="29" name="Oval 28">
              <a:extLst>
                <a:ext uri="{FF2B5EF4-FFF2-40B4-BE49-F238E27FC236}">
                  <a16:creationId xmlns:a16="http://schemas.microsoft.com/office/drawing/2014/main" id="{72A212B7-9087-577B-2D02-A87CC3F63146}"/>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7">
              <a:extLst>
                <a:ext uri="{FF2B5EF4-FFF2-40B4-BE49-F238E27FC236}">
                  <a16:creationId xmlns:a16="http://schemas.microsoft.com/office/drawing/2014/main" id="{2FEFE028-C972-1A77-0BF0-D8F0F3A84331}"/>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31" name="Down Arrow 83">
            <a:extLst>
              <a:ext uri="{FF2B5EF4-FFF2-40B4-BE49-F238E27FC236}">
                <a16:creationId xmlns:a16="http://schemas.microsoft.com/office/drawing/2014/main" id="{BA01D98D-7E9E-B413-88B6-BAEF05374241}"/>
              </a:ext>
            </a:extLst>
          </p:cNvPr>
          <p:cNvSpPr>
            <a:spLocks noChangeArrowheads="1"/>
          </p:cNvSpPr>
          <p:nvPr/>
        </p:nvSpPr>
        <p:spPr bwMode="auto">
          <a:xfrm rot="10800000">
            <a:off x="9710431" y="458581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15" name="Picture 14">
            <a:extLst>
              <a:ext uri="{FF2B5EF4-FFF2-40B4-BE49-F238E27FC236}">
                <a16:creationId xmlns:a16="http://schemas.microsoft.com/office/drawing/2014/main" id="{DCA41EC8-F092-6190-E148-EF74DD5F569A}"/>
              </a:ext>
            </a:extLst>
          </p:cNvPr>
          <p:cNvPicPr>
            <a:picLocks noChangeAspect="1"/>
          </p:cNvPicPr>
          <p:nvPr/>
        </p:nvPicPr>
        <p:blipFill rotWithShape="1">
          <a:blip r:embed="rId6"/>
          <a:srcRect r="1143"/>
          <a:stretch/>
        </p:blipFill>
        <p:spPr>
          <a:xfrm>
            <a:off x="379663" y="1491480"/>
            <a:ext cx="5212080" cy="2956229"/>
          </a:xfrm>
          <a:prstGeom prst="rect">
            <a:avLst/>
          </a:prstGeom>
        </p:spPr>
      </p:pic>
      <p:pic>
        <p:nvPicPr>
          <p:cNvPr id="17" name="Picture 16" descr="A screenshot of a phone&#10;&#10;Description automatically generated">
            <a:extLst>
              <a:ext uri="{FF2B5EF4-FFF2-40B4-BE49-F238E27FC236}">
                <a16:creationId xmlns:a16="http://schemas.microsoft.com/office/drawing/2014/main" id="{843411CB-ABAA-92ED-9D65-9EB5922B5CCD}"/>
              </a:ext>
            </a:extLst>
          </p:cNvPr>
          <p:cNvPicPr>
            <a:picLocks noChangeAspect="1"/>
          </p:cNvPicPr>
          <p:nvPr/>
        </p:nvPicPr>
        <p:blipFill>
          <a:blip r:embed="rId7"/>
          <a:stretch>
            <a:fillRect/>
          </a:stretch>
        </p:blipFill>
        <p:spPr>
          <a:xfrm>
            <a:off x="5912735" y="1491480"/>
            <a:ext cx="2194560" cy="3264177"/>
          </a:xfrm>
          <a:prstGeom prst="rect">
            <a:avLst/>
          </a:prstGeom>
        </p:spPr>
      </p:pic>
      <p:sp>
        <p:nvSpPr>
          <p:cNvPr id="36" name="Rectangle 35">
            <a:extLst>
              <a:ext uri="{FF2B5EF4-FFF2-40B4-BE49-F238E27FC236}">
                <a16:creationId xmlns:a16="http://schemas.microsoft.com/office/drawing/2014/main" id="{AF9A327F-8965-4B05-024B-72E772F78EEA}"/>
              </a:ext>
            </a:extLst>
          </p:cNvPr>
          <p:cNvSpPr/>
          <p:nvPr/>
        </p:nvSpPr>
        <p:spPr>
          <a:xfrm>
            <a:off x="666573" y="4046807"/>
            <a:ext cx="1108137" cy="29269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920DD54-17F0-B5AA-42CA-0EEDDDDD1AE4}"/>
              </a:ext>
            </a:extLst>
          </p:cNvPr>
          <p:cNvSpPr/>
          <p:nvPr/>
        </p:nvSpPr>
        <p:spPr>
          <a:xfrm>
            <a:off x="7289904" y="4421333"/>
            <a:ext cx="753720" cy="30794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A blue sign with white text&#10;&#10;Description automatically generated">
            <a:extLst>
              <a:ext uri="{FF2B5EF4-FFF2-40B4-BE49-F238E27FC236}">
                <a16:creationId xmlns:a16="http://schemas.microsoft.com/office/drawing/2014/main" id="{74C8E636-BDAA-5E65-CD70-2126F92C4BBD}"/>
              </a:ext>
            </a:extLst>
          </p:cNvPr>
          <p:cNvPicPr>
            <a:picLocks noChangeAspect="1"/>
          </p:cNvPicPr>
          <p:nvPr/>
        </p:nvPicPr>
        <p:blipFill>
          <a:blip r:embed="rId8"/>
          <a:stretch>
            <a:fillRect/>
          </a:stretch>
        </p:blipFill>
        <p:spPr>
          <a:xfrm>
            <a:off x="3107570" y="1499826"/>
            <a:ext cx="2248768" cy="4572000"/>
          </a:xfrm>
          <a:prstGeom prst="rect">
            <a:avLst/>
          </a:prstGeom>
        </p:spPr>
      </p:pic>
      <p:pic>
        <p:nvPicPr>
          <p:cNvPr id="48" name="Picture 47" descr="A screenshot of a cell phone&#10;&#10;Description automatically generated">
            <a:extLst>
              <a:ext uri="{FF2B5EF4-FFF2-40B4-BE49-F238E27FC236}">
                <a16:creationId xmlns:a16="http://schemas.microsoft.com/office/drawing/2014/main" id="{72CC6A2B-A75C-659B-C1F8-09FDFDAC1662}"/>
              </a:ext>
            </a:extLst>
          </p:cNvPr>
          <p:cNvPicPr>
            <a:picLocks noChangeAspect="1"/>
          </p:cNvPicPr>
          <p:nvPr/>
        </p:nvPicPr>
        <p:blipFill>
          <a:blip r:embed="rId9"/>
          <a:stretch>
            <a:fillRect/>
          </a:stretch>
        </p:blipFill>
        <p:spPr>
          <a:xfrm>
            <a:off x="5902428" y="1485678"/>
            <a:ext cx="2194560" cy="3288749"/>
          </a:xfrm>
          <a:prstGeom prst="rect">
            <a:avLst/>
          </a:prstGeom>
        </p:spPr>
      </p:pic>
      <p:sp>
        <p:nvSpPr>
          <p:cNvPr id="49" name="Rectangle 48">
            <a:extLst>
              <a:ext uri="{FF2B5EF4-FFF2-40B4-BE49-F238E27FC236}">
                <a16:creationId xmlns:a16="http://schemas.microsoft.com/office/drawing/2014/main" id="{42E2CD99-E76B-31B9-F8E4-47F7BDA51B2A}"/>
              </a:ext>
            </a:extLst>
          </p:cNvPr>
          <p:cNvSpPr/>
          <p:nvPr/>
        </p:nvSpPr>
        <p:spPr>
          <a:xfrm>
            <a:off x="7284553" y="4441907"/>
            <a:ext cx="753720" cy="28157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A screenshot of a cell phone&#10;&#10;Description automatically generated">
            <a:extLst>
              <a:ext uri="{FF2B5EF4-FFF2-40B4-BE49-F238E27FC236}">
                <a16:creationId xmlns:a16="http://schemas.microsoft.com/office/drawing/2014/main" id="{15717F16-7855-B327-AD3F-A8366C125F26}"/>
              </a:ext>
            </a:extLst>
          </p:cNvPr>
          <p:cNvPicPr>
            <a:picLocks noChangeAspect="1"/>
          </p:cNvPicPr>
          <p:nvPr/>
        </p:nvPicPr>
        <p:blipFill>
          <a:blip r:embed="rId10"/>
          <a:stretch>
            <a:fillRect/>
          </a:stretch>
        </p:blipFill>
        <p:spPr>
          <a:xfrm>
            <a:off x="5897190" y="1494553"/>
            <a:ext cx="2194560" cy="3258030"/>
          </a:xfrm>
          <a:prstGeom prst="rect">
            <a:avLst/>
          </a:prstGeom>
        </p:spPr>
      </p:pic>
      <p:sp>
        <p:nvSpPr>
          <p:cNvPr id="53" name="Rectangle: Rounded Corners 52">
            <a:extLst>
              <a:ext uri="{FF2B5EF4-FFF2-40B4-BE49-F238E27FC236}">
                <a16:creationId xmlns:a16="http://schemas.microsoft.com/office/drawing/2014/main" id="{2C7DC019-F580-5434-0D77-575F57CC7A00}"/>
              </a:ext>
            </a:extLst>
          </p:cNvPr>
          <p:cNvSpPr/>
          <p:nvPr/>
        </p:nvSpPr>
        <p:spPr>
          <a:xfrm>
            <a:off x="7284553" y="4441907"/>
            <a:ext cx="753720" cy="281572"/>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0">
            <a:extLst>
              <a:ext uri="{FF2B5EF4-FFF2-40B4-BE49-F238E27FC236}">
                <a16:creationId xmlns:a16="http://schemas.microsoft.com/office/drawing/2014/main" id="{AE6DE68A-F3B0-5930-D1D8-8659CA33157C}"/>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100.00$ or more</a:t>
            </a:r>
          </a:p>
        </p:txBody>
      </p:sp>
      <p:sp>
        <p:nvSpPr>
          <p:cNvPr id="19" name="Oval 18">
            <a:extLst>
              <a:ext uri="{FF2B5EF4-FFF2-40B4-BE49-F238E27FC236}">
                <a16:creationId xmlns:a16="http://schemas.microsoft.com/office/drawing/2014/main" id="{10C10F2D-EBEA-64AE-6A61-FA303DB80787}"/>
              </a:ext>
            </a:extLst>
          </p:cNvPr>
          <p:cNvSpPr/>
          <p:nvPr/>
        </p:nvSpPr>
        <p:spPr>
          <a:xfrm>
            <a:off x="10865654" y="514882"/>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Bent-Up 23">
            <a:extLst>
              <a:ext uri="{FF2B5EF4-FFF2-40B4-BE49-F238E27FC236}">
                <a16:creationId xmlns:a16="http://schemas.microsoft.com/office/drawing/2014/main" id="{BF3A3123-1945-5B09-4442-0FA2D7FF55D1}"/>
              </a:ext>
            </a:extLst>
          </p:cNvPr>
          <p:cNvSpPr/>
          <p:nvPr/>
        </p:nvSpPr>
        <p:spPr>
          <a:xfrm rot="10800000">
            <a:off x="8717897" y="2002431"/>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phone&#10;&#10;Description automatically generated">
            <a:extLst>
              <a:ext uri="{FF2B5EF4-FFF2-40B4-BE49-F238E27FC236}">
                <a16:creationId xmlns:a16="http://schemas.microsoft.com/office/drawing/2014/main" id="{169DADED-FAE9-97D1-C71F-85C3A10F81F8}"/>
              </a:ext>
            </a:extLst>
          </p:cNvPr>
          <p:cNvPicPr>
            <a:picLocks noChangeAspect="1"/>
          </p:cNvPicPr>
          <p:nvPr/>
        </p:nvPicPr>
        <p:blipFill rotWithShape="1">
          <a:blip r:embed="rId11"/>
          <a:srcRect b="6271"/>
          <a:stretch/>
        </p:blipFill>
        <p:spPr>
          <a:xfrm>
            <a:off x="608609" y="1494553"/>
            <a:ext cx="2286000" cy="4556923"/>
          </a:xfrm>
          <a:prstGeom prst="rect">
            <a:avLst/>
          </a:prstGeom>
        </p:spPr>
      </p:pic>
      <p:sp>
        <p:nvSpPr>
          <p:cNvPr id="9" name="Oval 8">
            <a:extLst>
              <a:ext uri="{FF2B5EF4-FFF2-40B4-BE49-F238E27FC236}">
                <a16:creationId xmlns:a16="http://schemas.microsoft.com/office/drawing/2014/main" id="{C9327519-CC7A-1D96-58CC-5F5A43AE1B24}"/>
              </a:ext>
            </a:extLst>
          </p:cNvPr>
          <p:cNvSpPr/>
          <p:nvPr/>
        </p:nvSpPr>
        <p:spPr>
          <a:xfrm>
            <a:off x="1656949" y="2820679"/>
            <a:ext cx="655154" cy="655154"/>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descr="A blue screen with numbers and text&#10;&#10;Description automatically generated">
            <a:extLst>
              <a:ext uri="{FF2B5EF4-FFF2-40B4-BE49-F238E27FC236}">
                <a16:creationId xmlns:a16="http://schemas.microsoft.com/office/drawing/2014/main" id="{8FCB8B5E-C3B9-C3B9-9F10-2665CA1BB9DF}"/>
              </a:ext>
            </a:extLst>
          </p:cNvPr>
          <p:cNvPicPr>
            <a:picLocks noChangeAspect="1"/>
          </p:cNvPicPr>
          <p:nvPr/>
        </p:nvPicPr>
        <p:blipFill>
          <a:blip r:embed="rId12"/>
          <a:stretch>
            <a:fillRect/>
          </a:stretch>
        </p:blipFill>
        <p:spPr>
          <a:xfrm>
            <a:off x="612616" y="1511314"/>
            <a:ext cx="2276297" cy="4540162"/>
          </a:xfrm>
          <a:prstGeom prst="rect">
            <a:avLst/>
          </a:prstGeom>
        </p:spPr>
      </p:pic>
      <p:pic>
        <p:nvPicPr>
          <p:cNvPr id="3" name="Picture 2">
            <a:extLst>
              <a:ext uri="{FF2B5EF4-FFF2-40B4-BE49-F238E27FC236}">
                <a16:creationId xmlns:a16="http://schemas.microsoft.com/office/drawing/2014/main" id="{9365E481-9E83-04D4-1C7E-3F3358831111}"/>
              </a:ext>
            </a:extLst>
          </p:cNvPr>
          <p:cNvPicPr>
            <a:picLocks noChangeAspect="1"/>
          </p:cNvPicPr>
          <p:nvPr/>
        </p:nvPicPr>
        <p:blipFill rotWithShape="1">
          <a:blip r:embed="rId13"/>
          <a:srcRect l="10738" r="11952" b="21053"/>
          <a:stretch/>
        </p:blipFill>
        <p:spPr>
          <a:xfrm>
            <a:off x="384298" y="1505499"/>
            <a:ext cx="7772400" cy="5000475"/>
          </a:xfrm>
          <a:prstGeom prst="rect">
            <a:avLst/>
          </a:prstGeom>
        </p:spPr>
      </p:pic>
    </p:spTree>
    <p:extLst>
      <p:ext uri="{BB962C8B-B14F-4D97-AF65-F5344CB8AC3E}">
        <p14:creationId xmlns:p14="http://schemas.microsoft.com/office/powerpoint/2010/main" val="224038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heel(1)">
                                      <p:cBhvr>
                                        <p:cTn id="15" dur="5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36"/>
                                        </p:tgtEl>
                                      </p:cBhvr>
                                    </p:animEffect>
                                    <p:set>
                                      <p:cBhvr>
                                        <p:cTn id="20" dur="1" fill="hold">
                                          <p:stCondLst>
                                            <p:cond delay="499"/>
                                          </p:stCondLst>
                                        </p:cTn>
                                        <p:tgtEl>
                                          <p:spTgt spid="36"/>
                                        </p:tgtEl>
                                        <p:attrNameLst>
                                          <p:attrName>style.visibility</p:attrName>
                                        </p:attrNameLst>
                                      </p:cBhvr>
                                      <p:to>
                                        <p:strVal val="hidden"/>
                                      </p:to>
                                    </p:set>
                                  </p:childTnLst>
                                </p:cTn>
                              </p:par>
                              <p:par>
                                <p:cTn id="21" presetID="2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heel(1)">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37"/>
                                        </p:tgtEl>
                                      </p:cBhvr>
                                    </p:animEffect>
                                    <p:set>
                                      <p:cBhvr>
                                        <p:cTn id="33" dur="1" fill="hold">
                                          <p:stCondLst>
                                            <p:cond delay="499"/>
                                          </p:stCondLst>
                                        </p:cTn>
                                        <p:tgtEl>
                                          <p:spTgt spid="3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7"/>
                                        </p:tgtEl>
                                      </p:cBhvr>
                                    </p:animEffect>
                                    <p:set>
                                      <p:cBhvr>
                                        <p:cTn id="38" dur="1" fill="hold">
                                          <p:stCondLst>
                                            <p:cond delay="499"/>
                                          </p:stCondLst>
                                        </p:cTn>
                                        <p:tgtEl>
                                          <p:spTgt spid="17"/>
                                        </p:tgtEl>
                                        <p:attrNameLst>
                                          <p:attrName>style.visibility</p:attrName>
                                        </p:attrNameLst>
                                      </p:cBhvr>
                                      <p:to>
                                        <p:strVal val="hidden"/>
                                      </p:to>
                                    </p:set>
                                  </p:childTnLst>
                                </p:cTn>
                              </p:par>
                              <p:par>
                                <p:cTn id="39" presetID="22" presetClass="entr" presetSubtype="4" fill="hold" grpId="1"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down)">
                                      <p:cBhvr>
                                        <p:cTn id="41" dur="500"/>
                                        <p:tgtEl>
                                          <p:spTgt spid="28"/>
                                        </p:tgtEl>
                                      </p:cBhvr>
                                    </p:animEffect>
                                  </p:childTnLst>
                                </p:cTn>
                              </p:par>
                              <p:par>
                                <p:cTn id="42" presetID="22" presetClass="entr" presetSubtype="4" fill="hold"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down)">
                                      <p:cBhvr>
                                        <p:cTn id="44" dur="500"/>
                                        <p:tgtEl>
                                          <p:spTgt spid="48"/>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500"/>
                                        <p:tgtEl>
                                          <p:spTgt spid="49"/>
                                        </p:tgtEl>
                                      </p:cBhvr>
                                    </p:animEffect>
                                  </p:childTnLst>
                                </p:cTn>
                              </p:par>
                              <p:par>
                                <p:cTn id="50" presetID="1" presetClass="entr" presetSubtype="0" fill="hold" grpId="0" nodeType="withEffect">
                                  <p:stCondLst>
                                    <p:cond delay="0"/>
                                  </p:stCondLst>
                                  <p:childTnLst>
                                    <p:set>
                                      <p:cBhvr>
                                        <p:cTn id="51" dur="1" fill="hold">
                                          <p:stCondLst>
                                            <p:cond delay="749"/>
                                          </p:stCondLst>
                                        </p:cTn>
                                        <p:tgtEl>
                                          <p:spTgt spid="2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49"/>
                                        </p:tgtEl>
                                      </p:cBhvr>
                                    </p:animEffect>
                                    <p:set>
                                      <p:cBhvr>
                                        <p:cTn id="56" dur="1" fill="hold">
                                          <p:stCondLst>
                                            <p:cond delay="499"/>
                                          </p:stCondLst>
                                        </p:cTn>
                                        <p:tgtEl>
                                          <p:spTgt spid="49"/>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15"/>
                                        </p:tgtEl>
                                      </p:cBhvr>
                                    </p:animEffect>
                                    <p:set>
                                      <p:cBhvr>
                                        <p:cTn id="59" dur="1" fill="hold">
                                          <p:stCondLst>
                                            <p:cond delay="499"/>
                                          </p:stCondLst>
                                        </p:cTn>
                                        <p:tgtEl>
                                          <p:spTgt spid="15"/>
                                        </p:tgtEl>
                                        <p:attrNameLst>
                                          <p:attrName>style.visibility</p:attrName>
                                        </p:attrNameLst>
                                      </p:cBhvr>
                                      <p:to>
                                        <p:strVal val="hidden"/>
                                      </p:to>
                                    </p:set>
                                  </p:childTnLst>
                                </p:cTn>
                              </p:par>
                              <p:par>
                                <p:cTn id="60" presetID="22" presetClass="entr" presetSubtype="4" fill="hold"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wipe(down)">
                                      <p:cBhvr>
                                        <p:cTn id="62" dur="500"/>
                                        <p:tgtEl>
                                          <p:spTgt spid="3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grpId="0"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heel(1)">
                                      <p:cBhvr>
                                        <p:cTn id="72" dur="500"/>
                                        <p:tgtEl>
                                          <p:spTgt spid="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1" nodeType="clickEffect">
                                  <p:stCondLst>
                                    <p:cond delay="0"/>
                                  </p:stCondLst>
                                  <p:childTnLst>
                                    <p:animEffect transition="out" filter="fade">
                                      <p:cBhvr>
                                        <p:cTn id="76" dur="500"/>
                                        <p:tgtEl>
                                          <p:spTgt spid="9"/>
                                        </p:tgtEl>
                                      </p:cBhvr>
                                    </p:animEffect>
                                    <p:set>
                                      <p:cBhvr>
                                        <p:cTn id="77" dur="1" fill="hold">
                                          <p:stCondLst>
                                            <p:cond delay="499"/>
                                          </p:stCondLst>
                                        </p:cTn>
                                        <p:tgtEl>
                                          <p:spTgt spid="9"/>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7"/>
                                        </p:tgtEl>
                                      </p:cBhvr>
                                    </p:animEffect>
                                    <p:set>
                                      <p:cBhvr>
                                        <p:cTn id="82" dur="1" fill="hold">
                                          <p:stCondLst>
                                            <p:cond delay="499"/>
                                          </p:stCondLst>
                                        </p:cTn>
                                        <p:tgtEl>
                                          <p:spTgt spid="7"/>
                                        </p:tgtEl>
                                        <p:attrNameLst>
                                          <p:attrName>style.visibility</p:attrName>
                                        </p:attrNameLst>
                                      </p:cBhvr>
                                      <p:to>
                                        <p:strVal val="hidden"/>
                                      </p:to>
                                    </p:set>
                                  </p:childTnLst>
                                </p:cTn>
                              </p:par>
                              <p:par>
                                <p:cTn id="83" presetID="22" presetClass="entr" presetSubtype="4" fill="hold"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wipe(down)">
                                      <p:cBhvr>
                                        <p:cTn id="85" dur="1000"/>
                                        <p:tgtEl>
                                          <p:spTgt spid="43"/>
                                        </p:tgtEl>
                                      </p:cBhvr>
                                    </p:animEffect>
                                  </p:childTnLst>
                                </p:cTn>
                              </p:par>
                              <p:par>
                                <p:cTn id="86" presetID="22" presetClass="entr" presetSubtype="4" fill="hold" nodeType="withEffect">
                                  <p:stCondLst>
                                    <p:cond delay="0"/>
                                  </p:stCondLst>
                                  <p:childTnLst>
                                    <p:set>
                                      <p:cBhvr>
                                        <p:cTn id="87" dur="1" fill="hold">
                                          <p:stCondLst>
                                            <p:cond delay="0"/>
                                          </p:stCondLst>
                                        </p:cTn>
                                        <p:tgtEl>
                                          <p:spTgt spid="45"/>
                                        </p:tgtEl>
                                        <p:attrNameLst>
                                          <p:attrName>style.visibility</p:attrName>
                                        </p:attrNameLst>
                                      </p:cBhvr>
                                      <p:to>
                                        <p:strVal val="visible"/>
                                      </p:to>
                                    </p:set>
                                    <p:animEffect transition="in" filter="wipe(down)">
                                      <p:cBhvr>
                                        <p:cTn id="88" dur="500"/>
                                        <p:tgtEl>
                                          <p:spTgt spid="45"/>
                                        </p:tgtEl>
                                      </p:cBhvr>
                                    </p:animEffect>
                                  </p:childTnLst>
                                </p:cTn>
                              </p:par>
                            </p:childTnLst>
                          </p:cTn>
                        </p:par>
                      </p:childTnLst>
                    </p:cTn>
                  </p:par>
                  <p:par>
                    <p:cTn id="89" fill="hold">
                      <p:stCondLst>
                        <p:cond delay="indefinite"/>
                      </p:stCondLst>
                      <p:childTnLst>
                        <p:par>
                          <p:cTn id="90" fill="hold">
                            <p:stCondLst>
                              <p:cond delay="0"/>
                            </p:stCondLst>
                            <p:childTnLst>
                              <p:par>
                                <p:cTn id="91" presetID="42" presetClass="exit" presetSubtype="0" fill="hold" nodeType="clickEffect">
                                  <p:stCondLst>
                                    <p:cond delay="0"/>
                                  </p:stCondLst>
                                  <p:childTnLst>
                                    <p:animEffect transition="out" filter="fade">
                                      <p:cBhvr>
                                        <p:cTn id="92" dur="1000"/>
                                        <p:tgtEl>
                                          <p:spTgt spid="39"/>
                                        </p:tgtEl>
                                      </p:cBhvr>
                                    </p:animEffect>
                                    <p:anim calcmode="lin" valueType="num">
                                      <p:cBhvr>
                                        <p:cTn id="93" dur="1000"/>
                                        <p:tgtEl>
                                          <p:spTgt spid="39"/>
                                        </p:tgtEl>
                                        <p:attrNameLst>
                                          <p:attrName>ppt_x</p:attrName>
                                        </p:attrNameLst>
                                      </p:cBhvr>
                                      <p:tavLst>
                                        <p:tav tm="0">
                                          <p:val>
                                            <p:strVal val="ppt_x"/>
                                          </p:val>
                                        </p:tav>
                                        <p:tav tm="100000">
                                          <p:val>
                                            <p:strVal val="ppt_x"/>
                                          </p:val>
                                        </p:tav>
                                      </p:tavLst>
                                    </p:anim>
                                    <p:anim calcmode="lin" valueType="num">
                                      <p:cBhvr>
                                        <p:cTn id="94" dur="1000"/>
                                        <p:tgtEl>
                                          <p:spTgt spid="39"/>
                                        </p:tgtEl>
                                        <p:attrNameLst>
                                          <p:attrName>ppt_y</p:attrName>
                                        </p:attrNameLst>
                                      </p:cBhvr>
                                      <p:tavLst>
                                        <p:tav tm="0">
                                          <p:val>
                                            <p:strVal val="ppt_y"/>
                                          </p:val>
                                        </p:tav>
                                        <p:tav tm="100000">
                                          <p:val>
                                            <p:strVal val="ppt_y+.1"/>
                                          </p:val>
                                        </p:tav>
                                      </p:tavLst>
                                    </p:anim>
                                    <p:set>
                                      <p:cBhvr>
                                        <p:cTn id="95" dur="1" fill="hold">
                                          <p:stCondLst>
                                            <p:cond delay="999"/>
                                          </p:stCondLst>
                                        </p:cTn>
                                        <p:tgtEl>
                                          <p:spTgt spid="39"/>
                                        </p:tgtEl>
                                        <p:attrNameLst>
                                          <p:attrName>style.visibility</p:attrName>
                                        </p:attrNameLst>
                                      </p:cBhvr>
                                      <p:to>
                                        <p:strVal val="hidden"/>
                                      </p:to>
                                    </p:set>
                                  </p:childTnLst>
                                </p:cTn>
                              </p:par>
                              <p:par>
                                <p:cTn id="96" presetID="42" presetClass="exit" presetSubtype="0" fill="hold" nodeType="withEffect">
                                  <p:stCondLst>
                                    <p:cond delay="0"/>
                                  </p:stCondLst>
                                  <p:childTnLst>
                                    <p:animEffect transition="out" filter="fade">
                                      <p:cBhvr>
                                        <p:cTn id="97" dur="1000"/>
                                        <p:tgtEl>
                                          <p:spTgt spid="43"/>
                                        </p:tgtEl>
                                      </p:cBhvr>
                                    </p:animEffect>
                                    <p:anim calcmode="lin" valueType="num">
                                      <p:cBhvr>
                                        <p:cTn id="98" dur="1000"/>
                                        <p:tgtEl>
                                          <p:spTgt spid="43"/>
                                        </p:tgtEl>
                                        <p:attrNameLst>
                                          <p:attrName>ppt_x</p:attrName>
                                        </p:attrNameLst>
                                      </p:cBhvr>
                                      <p:tavLst>
                                        <p:tav tm="0">
                                          <p:val>
                                            <p:strVal val="ppt_x"/>
                                          </p:val>
                                        </p:tav>
                                        <p:tav tm="100000">
                                          <p:val>
                                            <p:strVal val="ppt_x"/>
                                          </p:val>
                                        </p:tav>
                                      </p:tavLst>
                                    </p:anim>
                                    <p:anim calcmode="lin" valueType="num">
                                      <p:cBhvr>
                                        <p:cTn id="99" dur="1000"/>
                                        <p:tgtEl>
                                          <p:spTgt spid="43"/>
                                        </p:tgtEl>
                                        <p:attrNameLst>
                                          <p:attrName>ppt_y</p:attrName>
                                        </p:attrNameLst>
                                      </p:cBhvr>
                                      <p:tavLst>
                                        <p:tav tm="0">
                                          <p:val>
                                            <p:strVal val="ppt_y"/>
                                          </p:val>
                                        </p:tav>
                                        <p:tav tm="100000">
                                          <p:val>
                                            <p:strVal val="ppt_y+.1"/>
                                          </p:val>
                                        </p:tav>
                                      </p:tavLst>
                                    </p:anim>
                                    <p:set>
                                      <p:cBhvr>
                                        <p:cTn id="100" dur="1" fill="hold">
                                          <p:stCondLst>
                                            <p:cond delay="999"/>
                                          </p:stCondLst>
                                        </p:cTn>
                                        <p:tgtEl>
                                          <p:spTgt spid="43"/>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nodeType="clickEffect">
                                  <p:stCondLst>
                                    <p:cond delay="0"/>
                                  </p:stCondLst>
                                  <p:childTnLst>
                                    <p:animEffect transition="out" filter="fade">
                                      <p:cBhvr>
                                        <p:cTn id="104" dur="500"/>
                                        <p:tgtEl>
                                          <p:spTgt spid="48"/>
                                        </p:tgtEl>
                                      </p:cBhvr>
                                    </p:animEffect>
                                    <p:set>
                                      <p:cBhvr>
                                        <p:cTn id="105" dur="1" fill="hold">
                                          <p:stCondLst>
                                            <p:cond delay="499"/>
                                          </p:stCondLst>
                                        </p:cTn>
                                        <p:tgtEl>
                                          <p:spTgt spid="48"/>
                                        </p:tgtEl>
                                        <p:attrNameLst>
                                          <p:attrName>style.visibility</p:attrName>
                                        </p:attrNameLst>
                                      </p:cBhvr>
                                      <p:to>
                                        <p:strVal val="hidden"/>
                                      </p:to>
                                    </p:set>
                                  </p:childTnLst>
                                </p:cTn>
                              </p:par>
                              <p:par>
                                <p:cTn id="106" presetID="21" presetClass="entr" presetSubtype="1" fill="hold" grpId="0" nodeType="with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wheel(1)">
                                      <p:cBhvr>
                                        <p:cTn id="108" dur="500"/>
                                        <p:tgtEl>
                                          <p:spTgt spid="53"/>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1" nodeType="clickEffect">
                                  <p:stCondLst>
                                    <p:cond delay="0"/>
                                  </p:stCondLst>
                                  <p:childTnLst>
                                    <p:animEffect transition="out" filter="fade">
                                      <p:cBhvr>
                                        <p:cTn id="112" dur="500"/>
                                        <p:tgtEl>
                                          <p:spTgt spid="53"/>
                                        </p:tgtEl>
                                      </p:cBhvr>
                                    </p:animEffect>
                                    <p:set>
                                      <p:cBhvr>
                                        <p:cTn id="113" dur="1" fill="hold">
                                          <p:stCondLst>
                                            <p:cond delay="499"/>
                                          </p:stCondLst>
                                        </p:cTn>
                                        <p:tgtEl>
                                          <p:spTgt spid="53"/>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45"/>
                                        </p:tgtEl>
                                      </p:cBhvr>
                                    </p:animEffect>
                                    <p:set>
                                      <p:cBhvr>
                                        <p:cTn id="116" dur="1" fill="hold">
                                          <p:stCondLst>
                                            <p:cond delay="499"/>
                                          </p:stCondLst>
                                        </p:cTn>
                                        <p:tgtEl>
                                          <p:spTgt spid="45"/>
                                        </p:tgtEl>
                                        <p:attrNameLst>
                                          <p:attrName>style.visibility</p:attrName>
                                        </p:attrNameLst>
                                      </p:cBhvr>
                                      <p:to>
                                        <p:strVal val="hidden"/>
                                      </p:to>
                                    </p:set>
                                  </p:childTnLst>
                                </p:cTn>
                              </p:par>
                              <p:par>
                                <p:cTn id="117" presetID="22" presetClass="entr" presetSubtype="4" fill="hold" grpId="1" nodeType="with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wipe(down)">
                                      <p:cBhvr>
                                        <p:cTn id="119" dur="500"/>
                                        <p:tgtEl>
                                          <p:spTgt spid="31"/>
                                        </p:tgtEl>
                                      </p:cBhvr>
                                    </p:animEffect>
                                  </p:childTnLst>
                                </p:cTn>
                              </p:par>
                              <p:par>
                                <p:cTn id="120" presetID="22" presetClass="entr" presetSubtype="4" fill="hold" grpId="0" nodeType="with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wipe(down)">
                                      <p:cBhvr>
                                        <p:cTn id="122" dur="500"/>
                                        <p:tgtEl>
                                          <p:spTgt spid="28"/>
                                        </p:tgtEl>
                                      </p:cBhvr>
                                    </p:animEffect>
                                  </p:childTnLst>
                                </p:cTn>
                              </p:par>
                              <p:par>
                                <p:cTn id="123" presetID="47" presetClass="entr" presetSubtype="0" fill="hold" grpId="0" nodeType="withEffect">
                                  <p:stCondLst>
                                    <p:cond delay="0"/>
                                  </p:stCondLst>
                                  <p:childTnLst>
                                    <p:set>
                                      <p:cBhvr>
                                        <p:cTn id="124" dur="1" fill="hold">
                                          <p:stCondLst>
                                            <p:cond delay="0"/>
                                          </p:stCondLst>
                                        </p:cTn>
                                        <p:tgtEl>
                                          <p:spTgt spid="20"/>
                                        </p:tgtEl>
                                        <p:attrNameLst>
                                          <p:attrName>style.visibility</p:attrName>
                                        </p:attrNameLst>
                                      </p:cBhvr>
                                      <p:to>
                                        <p:strVal val="visible"/>
                                      </p:to>
                                    </p:set>
                                    <p:animEffect transition="in" filter="fade">
                                      <p:cBhvr>
                                        <p:cTn id="125" dur="1000"/>
                                        <p:tgtEl>
                                          <p:spTgt spid="20"/>
                                        </p:tgtEl>
                                      </p:cBhvr>
                                    </p:animEffect>
                                    <p:anim calcmode="lin" valueType="num">
                                      <p:cBhvr>
                                        <p:cTn id="126" dur="1000" fill="hold"/>
                                        <p:tgtEl>
                                          <p:spTgt spid="20"/>
                                        </p:tgtEl>
                                        <p:attrNameLst>
                                          <p:attrName>ppt_x</p:attrName>
                                        </p:attrNameLst>
                                      </p:cBhvr>
                                      <p:tavLst>
                                        <p:tav tm="0">
                                          <p:val>
                                            <p:strVal val="#ppt_x"/>
                                          </p:val>
                                        </p:tav>
                                        <p:tav tm="100000">
                                          <p:val>
                                            <p:strVal val="#ppt_x"/>
                                          </p:val>
                                        </p:tav>
                                      </p:tavLst>
                                    </p:anim>
                                    <p:anim calcmode="lin" valueType="num">
                                      <p:cBhvr>
                                        <p:cTn id="127" dur="1000" fill="hold"/>
                                        <p:tgtEl>
                                          <p:spTgt spid="20"/>
                                        </p:tgtEl>
                                        <p:attrNameLst>
                                          <p:attrName>ppt_y</p:attrName>
                                        </p:attrNameLst>
                                      </p:cBhvr>
                                      <p:tavLst>
                                        <p:tav tm="0">
                                          <p:val>
                                            <p:strVal val="#ppt_y-.1"/>
                                          </p:val>
                                        </p:tav>
                                        <p:tav tm="100000">
                                          <p:val>
                                            <p:strVal val="#ppt_y"/>
                                          </p:val>
                                        </p:tav>
                                      </p:tavLst>
                                    </p:anim>
                                  </p:childTnLst>
                                </p:cTn>
                              </p:par>
                              <p:par>
                                <p:cTn id="128" presetID="22" presetClass="entr" presetSubtype="4" fill="hold" nodeType="withEffect">
                                  <p:stCondLst>
                                    <p:cond delay="0"/>
                                  </p:stCondLst>
                                  <p:childTnLst>
                                    <p:set>
                                      <p:cBhvr>
                                        <p:cTn id="129" dur="1" fill="hold">
                                          <p:stCondLst>
                                            <p:cond delay="0"/>
                                          </p:stCondLst>
                                        </p:cTn>
                                        <p:tgtEl>
                                          <p:spTgt spid="3"/>
                                        </p:tgtEl>
                                        <p:attrNameLst>
                                          <p:attrName>style.visibility</p:attrName>
                                        </p:attrNameLst>
                                      </p:cBhvr>
                                      <p:to>
                                        <p:strVal val="visible"/>
                                      </p:to>
                                    </p:set>
                                    <p:animEffect transition="in" filter="wipe(down)">
                                      <p:cBhvr>
                                        <p:cTn id="1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28" grpId="1" animBg="1"/>
      <p:bldP spid="31" grpId="0" animBg="1"/>
      <p:bldP spid="31" grpId="1" animBg="1"/>
      <p:bldP spid="36" grpId="0" animBg="1"/>
      <p:bldP spid="36" grpId="1" animBg="1"/>
      <p:bldP spid="37" grpId="0" animBg="1"/>
      <p:bldP spid="37" grpId="1" animBg="1"/>
      <p:bldP spid="49" grpId="0" animBg="1"/>
      <p:bldP spid="49" grpId="1" animBg="1"/>
      <p:bldP spid="53" grpId="0" animBg="1"/>
      <p:bldP spid="53" grpId="1" animBg="1"/>
      <p:bldP spid="24" grpId="0" animBg="1"/>
      <p:bldP spid="9" grpId="0" animBg="1"/>
      <p:bldP spid="9"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1434944" y="501606"/>
            <a:ext cx="5135707" cy="538385"/>
          </a:xfrm>
        </p:spPr>
        <p:txBody>
          <a:bodyPr/>
          <a:lstStyle/>
          <a:p>
            <a:r>
              <a:rPr lang="en-US" sz="3000" dirty="0">
                <a:solidFill>
                  <a:srgbClr val="0068FF"/>
                </a:solidFill>
                <a:latin typeface="Montserrat" panose="00000500000000000000" pitchFamily="50" charset="0"/>
              </a:rPr>
              <a:t>SMART OTP ADVANCE</a:t>
            </a:r>
          </a:p>
        </p:txBody>
      </p:sp>
      <p:sp>
        <p:nvSpPr>
          <p:cNvPr id="3" name="Date Placeholder 2">
            <a:extLst>
              <a:ext uri="{FF2B5EF4-FFF2-40B4-BE49-F238E27FC236}">
                <a16:creationId xmlns:a16="http://schemas.microsoft.com/office/drawing/2014/main" id="{4E809DF5-56B4-304A-8777-BB8576005AF2}"/>
              </a:ext>
            </a:extLst>
          </p:cNvPr>
          <p:cNvSpPr>
            <a:spLocks noGrp="1"/>
          </p:cNvSpPr>
          <p:nvPr>
            <p:ph type="dt" sz="half" idx="2"/>
          </p:nvPr>
        </p:nvSpPr>
        <p:spPr/>
        <p:txBody>
          <a:bodyPr/>
          <a:lstStyle/>
          <a:p>
            <a:fld id="{7699C8CE-7534-A244-ABE9-5BED2DFEFBDF}" type="datetime1">
              <a:rPr lang="en-US" smtClean="0"/>
              <a:t>12/10/2024</a:t>
            </a:fld>
            <a:endParaRPr lang="en-US" dirty="0"/>
          </a:p>
        </p:txBody>
      </p:sp>
      <p:sp>
        <p:nvSpPr>
          <p:cNvPr id="9" name="Oval 8">
            <a:extLst>
              <a:ext uri="{FF2B5EF4-FFF2-40B4-BE49-F238E27FC236}">
                <a16:creationId xmlns:a16="http://schemas.microsoft.com/office/drawing/2014/main" id="{A0A11A2B-BFE8-0EC8-F13B-C72CCE3D22CC}"/>
              </a:ext>
            </a:extLst>
          </p:cNvPr>
          <p:cNvSpPr/>
          <p:nvPr/>
        </p:nvSpPr>
        <p:spPr>
          <a:xfrm>
            <a:off x="10613877" y="501606"/>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A2EFCD6-334A-CAD4-4284-4B8657706BB4}"/>
              </a:ext>
            </a:extLst>
          </p:cNvPr>
          <p:cNvGrpSpPr/>
          <p:nvPr/>
        </p:nvGrpSpPr>
        <p:grpSpPr>
          <a:xfrm>
            <a:off x="676120" y="515001"/>
            <a:ext cx="608989" cy="542532"/>
            <a:chOff x="1800836" y="692330"/>
            <a:chExt cx="385893" cy="343782"/>
          </a:xfrm>
        </p:grpSpPr>
        <p:sp>
          <p:nvSpPr>
            <p:cNvPr id="8" name="Hexagon 7">
              <a:extLst>
                <a:ext uri="{FF2B5EF4-FFF2-40B4-BE49-F238E27FC236}">
                  <a16:creationId xmlns:a16="http://schemas.microsoft.com/office/drawing/2014/main" id="{73465883-B29D-DE61-5DE6-043EE575CBEE}"/>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1BA974FB-7E84-D251-5991-3F67A4DB6F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sp>
        <p:nvSpPr>
          <p:cNvPr id="15" name="TextBox 14">
            <a:extLst>
              <a:ext uri="{FF2B5EF4-FFF2-40B4-BE49-F238E27FC236}">
                <a16:creationId xmlns:a16="http://schemas.microsoft.com/office/drawing/2014/main" id="{2CAD90A7-AB85-3930-E9C2-4C360D567BCA}"/>
              </a:ext>
            </a:extLst>
          </p:cNvPr>
          <p:cNvSpPr txBox="1"/>
          <p:nvPr/>
        </p:nvSpPr>
        <p:spPr>
          <a:xfrm>
            <a:off x="5369904" y="1963615"/>
            <a:ext cx="3670080" cy="400110"/>
          </a:xfrm>
          <a:prstGeom prst="rect">
            <a:avLst/>
          </a:prstGeom>
          <a:noFill/>
        </p:spPr>
        <p:txBody>
          <a:bodyPr wrap="square" rtlCol="0">
            <a:spAutoFit/>
          </a:bodyPr>
          <a:lstStyle/>
          <a:p>
            <a:r>
              <a:rPr lang="en-US" sz="2000" b="1" dirty="0">
                <a:solidFill>
                  <a:schemeClr val="accent1">
                    <a:lumMod val="75000"/>
                  </a:schemeClr>
                </a:solidFill>
                <a:latin typeface="Verdana" panose="020B0604030504040204" pitchFamily="34" charset="0"/>
                <a:ea typeface="Verdana" panose="020B0604030504040204" pitchFamily="34" charset="0"/>
              </a:rPr>
              <a:t>FAST REMOTE LOGON</a:t>
            </a:r>
          </a:p>
        </p:txBody>
      </p:sp>
      <p:pic>
        <p:nvPicPr>
          <p:cNvPr id="17" name="Picture 5">
            <a:extLst>
              <a:ext uri="{FF2B5EF4-FFF2-40B4-BE49-F238E27FC236}">
                <a16:creationId xmlns:a16="http://schemas.microsoft.com/office/drawing/2014/main" id="{D9336D3D-C572-452F-5ADB-89D18694FD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518" y="1434518"/>
            <a:ext cx="4065055" cy="423787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9" name="Group 38">
            <a:extLst>
              <a:ext uri="{FF2B5EF4-FFF2-40B4-BE49-F238E27FC236}">
                <a16:creationId xmlns:a16="http://schemas.microsoft.com/office/drawing/2014/main" id="{DA3913D4-6E1A-4BA4-C09F-8C25AA43345D}"/>
              </a:ext>
            </a:extLst>
          </p:cNvPr>
          <p:cNvGrpSpPr/>
          <p:nvPr/>
        </p:nvGrpSpPr>
        <p:grpSpPr>
          <a:xfrm>
            <a:off x="5369904" y="2688282"/>
            <a:ext cx="6145976" cy="861774"/>
            <a:chOff x="4807774" y="2181852"/>
            <a:chExt cx="6145976" cy="861774"/>
          </a:xfrm>
        </p:grpSpPr>
        <p:sp>
          <p:nvSpPr>
            <p:cNvPr id="37" name="TextBox 36">
              <a:extLst>
                <a:ext uri="{FF2B5EF4-FFF2-40B4-BE49-F238E27FC236}">
                  <a16:creationId xmlns:a16="http://schemas.microsoft.com/office/drawing/2014/main" id="{0E6F5AE4-FEE8-2112-48BE-7A0FBA801086}"/>
                </a:ext>
              </a:extLst>
            </p:cNvPr>
            <p:cNvSpPr txBox="1"/>
            <p:nvPr/>
          </p:nvSpPr>
          <p:spPr>
            <a:xfrm>
              <a:off x="4937345" y="2181852"/>
              <a:ext cx="6016405" cy="861774"/>
            </a:xfrm>
            <a:prstGeom prst="rect">
              <a:avLst/>
            </a:prstGeom>
            <a:noFill/>
          </p:spPr>
          <p:txBody>
            <a:bodyPr wrap="square" rtlCol="0">
              <a:spAutoFit/>
            </a:bodyPr>
            <a:lstStyle/>
            <a:p>
              <a:r>
                <a:rPr lang="en-US" altLang="en-US" sz="1600" dirty="0">
                  <a:solidFill>
                    <a:schemeClr val="accent1">
                      <a:lumMod val="50000"/>
                    </a:schemeClr>
                  </a:solidFill>
                  <a:latin typeface="Montserrat" panose="00000500000000000000" pitchFamily="50" charset="0"/>
                </a:rPr>
                <a:t>Mobile OTP frees your pocket and keychain from bringing real physical OTP tokens by simply installing an application in your smart phone</a:t>
              </a:r>
              <a:endParaRPr lang="en-US" sz="1600" dirty="0">
                <a:solidFill>
                  <a:schemeClr val="accent1">
                    <a:lumMod val="50000"/>
                  </a:schemeClr>
                </a:solidFill>
                <a:latin typeface="Montserrat" panose="00000500000000000000" pitchFamily="50" charset="0"/>
                <a:ea typeface="Verdana" panose="020B0604030504040204" pitchFamily="34" charset="0"/>
              </a:endParaRPr>
            </a:p>
          </p:txBody>
        </p:sp>
        <p:sp>
          <p:nvSpPr>
            <p:cNvPr id="38" name="Oval 37">
              <a:extLst>
                <a:ext uri="{FF2B5EF4-FFF2-40B4-BE49-F238E27FC236}">
                  <a16:creationId xmlns:a16="http://schemas.microsoft.com/office/drawing/2014/main" id="{E8F6C910-0036-2557-957F-D281769D1A4F}"/>
                </a:ext>
              </a:extLst>
            </p:cNvPr>
            <p:cNvSpPr/>
            <p:nvPr/>
          </p:nvSpPr>
          <p:spPr>
            <a:xfrm>
              <a:off x="4807774" y="2300763"/>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7CFBDD60-4922-AA98-85D6-FFE27C47F930}"/>
              </a:ext>
            </a:extLst>
          </p:cNvPr>
          <p:cNvGrpSpPr/>
          <p:nvPr/>
        </p:nvGrpSpPr>
        <p:grpSpPr>
          <a:xfrm>
            <a:off x="5369904" y="3831599"/>
            <a:ext cx="5955476" cy="1354217"/>
            <a:chOff x="4807774" y="2181852"/>
            <a:chExt cx="5955476" cy="1354217"/>
          </a:xfrm>
        </p:grpSpPr>
        <p:sp>
          <p:nvSpPr>
            <p:cNvPr id="41" name="TextBox 40">
              <a:extLst>
                <a:ext uri="{FF2B5EF4-FFF2-40B4-BE49-F238E27FC236}">
                  <a16:creationId xmlns:a16="http://schemas.microsoft.com/office/drawing/2014/main" id="{03242A90-7A39-275F-79F3-7B86720E75BE}"/>
                </a:ext>
              </a:extLst>
            </p:cNvPr>
            <p:cNvSpPr txBox="1"/>
            <p:nvPr/>
          </p:nvSpPr>
          <p:spPr>
            <a:xfrm>
              <a:off x="4937345" y="2181852"/>
              <a:ext cx="5825905" cy="1354217"/>
            </a:xfrm>
            <a:prstGeom prst="rect">
              <a:avLst/>
            </a:prstGeom>
            <a:noFill/>
          </p:spPr>
          <p:txBody>
            <a:bodyPr wrap="square" rtlCol="0">
              <a:spAutoFit/>
            </a:bodyPr>
            <a:lstStyle/>
            <a:p>
              <a:r>
                <a:rPr lang="en-US" altLang="en-US" sz="1600" dirty="0">
                  <a:solidFill>
                    <a:schemeClr val="accent1">
                      <a:lumMod val="50000"/>
                    </a:schemeClr>
                  </a:solidFill>
                  <a:latin typeface="Montserrat" panose="00000500000000000000" pitchFamily="50" charset="0"/>
                </a:rPr>
                <a:t>With fast remove logon, you do not even need to enter the OTP code manually. The only thing you need to do on your mobile application is click  “logon” when the request comes. All of the OTP exchanges with authentication server will be conducted invisibly</a:t>
              </a:r>
              <a:endParaRPr lang="en-US" sz="1600" dirty="0">
                <a:solidFill>
                  <a:schemeClr val="accent1">
                    <a:lumMod val="50000"/>
                  </a:schemeClr>
                </a:solidFill>
                <a:latin typeface="Montserrat" panose="00000500000000000000" pitchFamily="50" charset="0"/>
              </a:endParaRPr>
            </a:p>
          </p:txBody>
        </p:sp>
        <p:sp>
          <p:nvSpPr>
            <p:cNvPr id="42" name="Oval 41">
              <a:extLst>
                <a:ext uri="{FF2B5EF4-FFF2-40B4-BE49-F238E27FC236}">
                  <a16:creationId xmlns:a16="http://schemas.microsoft.com/office/drawing/2014/main" id="{6B0FAC89-E539-B22F-BFE8-5F2A26EE67AE}"/>
                </a:ext>
              </a:extLst>
            </p:cNvPr>
            <p:cNvSpPr/>
            <p:nvPr/>
          </p:nvSpPr>
          <p:spPr>
            <a:xfrm>
              <a:off x="4807774" y="2300763"/>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12917468"/>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BA825B29-D567-9661-040B-D7AC83AEF04A}"/>
              </a:ext>
            </a:extLst>
          </p:cNvPr>
          <p:cNvSpPr>
            <a:spLocks noGrp="1"/>
          </p:cNvSpPr>
          <p:nvPr>
            <p:ph type="title"/>
          </p:nvPr>
        </p:nvSpPr>
        <p:spPr>
          <a:xfrm>
            <a:off x="1086991" y="216172"/>
            <a:ext cx="8796689" cy="538385"/>
          </a:xfrm>
        </p:spPr>
        <p:txBody>
          <a:bodyPr/>
          <a:lstStyle/>
          <a:p>
            <a:r>
              <a:rPr lang="en-US" sz="3000" dirty="0">
                <a:solidFill>
                  <a:srgbClr val="0068FF"/>
                </a:solidFill>
                <a:latin typeface="Montserrat" panose="00000500000000000000" pitchFamily="50" charset="0"/>
              </a:rPr>
              <a:t>SMART OTP ADVANCE – OTP CODE</a:t>
            </a:r>
          </a:p>
        </p:txBody>
      </p:sp>
      <p:grpSp>
        <p:nvGrpSpPr>
          <p:cNvPr id="26" name="Group 25">
            <a:extLst>
              <a:ext uri="{FF2B5EF4-FFF2-40B4-BE49-F238E27FC236}">
                <a16:creationId xmlns:a16="http://schemas.microsoft.com/office/drawing/2014/main" id="{855A770F-B57D-2E21-EB0A-29B00A97C700}"/>
              </a:ext>
            </a:extLst>
          </p:cNvPr>
          <p:cNvGrpSpPr/>
          <p:nvPr/>
        </p:nvGrpSpPr>
        <p:grpSpPr>
          <a:xfrm>
            <a:off x="328167" y="229567"/>
            <a:ext cx="608989" cy="542532"/>
            <a:chOff x="1800836" y="692330"/>
            <a:chExt cx="385893" cy="343782"/>
          </a:xfrm>
        </p:grpSpPr>
        <p:sp>
          <p:nvSpPr>
            <p:cNvPr id="27" name="Hexagon 26">
              <a:extLst>
                <a:ext uri="{FF2B5EF4-FFF2-40B4-BE49-F238E27FC236}">
                  <a16:creationId xmlns:a16="http://schemas.microsoft.com/office/drawing/2014/main" id="{1E88BF5C-0E16-5B56-DFD6-F85E5724E814}"/>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28" name="Graphic 27" descr="Brainstorm outline">
              <a:extLst>
                <a:ext uri="{FF2B5EF4-FFF2-40B4-BE49-F238E27FC236}">
                  <a16:creationId xmlns:a16="http://schemas.microsoft.com/office/drawing/2014/main" id="{E5D404A8-0C05-1797-E792-B911A4C53CC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sp>
        <p:nvSpPr>
          <p:cNvPr id="29" name="Oval 28">
            <a:extLst>
              <a:ext uri="{FF2B5EF4-FFF2-40B4-BE49-F238E27FC236}">
                <a16:creationId xmlns:a16="http://schemas.microsoft.com/office/drawing/2014/main" id="{56718B47-2C4E-CD4D-3BBE-57CE25619C6D}"/>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0">
            <a:extLst>
              <a:ext uri="{FF2B5EF4-FFF2-40B4-BE49-F238E27FC236}">
                <a16:creationId xmlns:a16="http://schemas.microsoft.com/office/drawing/2014/main" id="{FF3C8339-A2F7-F40E-F86B-3053BD6C91E8}"/>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500.00$ or more</a:t>
            </a:r>
          </a:p>
        </p:txBody>
      </p:sp>
      <p:sp>
        <p:nvSpPr>
          <p:cNvPr id="31" name="Rectangle: Rounded Corners 30">
            <a:extLst>
              <a:ext uri="{FF2B5EF4-FFF2-40B4-BE49-F238E27FC236}">
                <a16:creationId xmlns:a16="http://schemas.microsoft.com/office/drawing/2014/main" id="{6A31117B-3110-AF91-FACA-99D37B2A47DE}"/>
              </a:ext>
            </a:extLst>
          </p:cNvPr>
          <p:cNvSpPr/>
          <p:nvPr/>
        </p:nvSpPr>
        <p:spPr>
          <a:xfrm>
            <a:off x="8446142"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5">
            <a:extLst>
              <a:ext uri="{FF2B5EF4-FFF2-40B4-BE49-F238E27FC236}">
                <a16:creationId xmlns:a16="http://schemas.microsoft.com/office/drawing/2014/main" id="{F225CDA9-22FC-BF24-D89C-F293A84AF7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4305" y="5871534"/>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3" name="Group 32">
            <a:extLst>
              <a:ext uri="{FF2B5EF4-FFF2-40B4-BE49-F238E27FC236}">
                <a16:creationId xmlns:a16="http://schemas.microsoft.com/office/drawing/2014/main" id="{E0CB2D8D-8CA8-5AEF-1B11-7A8C1D386CF3}"/>
              </a:ext>
            </a:extLst>
          </p:cNvPr>
          <p:cNvGrpSpPr/>
          <p:nvPr/>
        </p:nvGrpSpPr>
        <p:grpSpPr>
          <a:xfrm>
            <a:off x="9224835" y="3863517"/>
            <a:ext cx="1506134" cy="660283"/>
            <a:chOff x="8207372" y="3848277"/>
            <a:chExt cx="1662113" cy="728663"/>
          </a:xfrm>
        </p:grpSpPr>
        <p:sp>
          <p:nvSpPr>
            <p:cNvPr id="34" name="Rectangle: Rounded Corners 33">
              <a:extLst>
                <a:ext uri="{FF2B5EF4-FFF2-40B4-BE49-F238E27FC236}">
                  <a16:creationId xmlns:a16="http://schemas.microsoft.com/office/drawing/2014/main" id="{98B9BFDF-9458-0264-3F2A-1BE874016D6B}"/>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
              <a:extLst>
                <a:ext uri="{FF2B5EF4-FFF2-40B4-BE49-F238E27FC236}">
                  <a16:creationId xmlns:a16="http://schemas.microsoft.com/office/drawing/2014/main" id="{44312DF1-C809-DB14-9B5D-5653AB40EDCF}"/>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36" name="Down Arrow 83">
            <a:extLst>
              <a:ext uri="{FF2B5EF4-FFF2-40B4-BE49-F238E27FC236}">
                <a16:creationId xmlns:a16="http://schemas.microsoft.com/office/drawing/2014/main" id="{EDE83A85-2A2C-5EFF-B587-E717E92B0CCB}"/>
              </a:ext>
            </a:extLst>
          </p:cNvPr>
          <p:cNvSpPr>
            <a:spLocks noChangeArrowheads="1"/>
          </p:cNvSpPr>
          <p:nvPr/>
        </p:nvSpPr>
        <p:spPr bwMode="auto">
          <a:xfrm>
            <a:off x="9626185" y="279093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37" name="Picture 5">
            <a:extLst>
              <a:ext uri="{FF2B5EF4-FFF2-40B4-BE49-F238E27FC236}">
                <a16:creationId xmlns:a16="http://schemas.microsoft.com/office/drawing/2014/main" id="{9C5DE29F-1F97-B84D-4910-1821B18FFF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86409" y="5841733"/>
            <a:ext cx="608496" cy="634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 name="Down Arrow 83">
            <a:extLst>
              <a:ext uri="{FF2B5EF4-FFF2-40B4-BE49-F238E27FC236}">
                <a16:creationId xmlns:a16="http://schemas.microsoft.com/office/drawing/2014/main" id="{18FF08AF-FCB7-5C39-5B9C-3026EB0AFD5C}"/>
              </a:ext>
            </a:extLst>
          </p:cNvPr>
          <p:cNvSpPr>
            <a:spLocks noChangeArrowheads="1"/>
          </p:cNvSpPr>
          <p:nvPr/>
        </p:nvSpPr>
        <p:spPr bwMode="auto">
          <a:xfrm rot="10800000">
            <a:off x="9934031" y="278158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39" name="Group 38">
            <a:extLst>
              <a:ext uri="{FF2B5EF4-FFF2-40B4-BE49-F238E27FC236}">
                <a16:creationId xmlns:a16="http://schemas.microsoft.com/office/drawing/2014/main" id="{EFFB9B5A-5FBC-ACFA-908D-AEE2C9B5F065}"/>
              </a:ext>
            </a:extLst>
          </p:cNvPr>
          <p:cNvGrpSpPr/>
          <p:nvPr/>
        </p:nvGrpSpPr>
        <p:grpSpPr>
          <a:xfrm>
            <a:off x="9270870" y="1431533"/>
            <a:ext cx="1263024" cy="1263024"/>
            <a:chOff x="8258174" y="1164431"/>
            <a:chExt cx="1393826" cy="1393826"/>
          </a:xfrm>
        </p:grpSpPr>
        <p:sp>
          <p:nvSpPr>
            <p:cNvPr id="40" name="Oval 39">
              <a:extLst>
                <a:ext uri="{FF2B5EF4-FFF2-40B4-BE49-F238E27FC236}">
                  <a16:creationId xmlns:a16="http://schemas.microsoft.com/office/drawing/2014/main" id="{C2A9EB46-8D7F-BF8B-77AA-F2E1A6CAFD90}"/>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7">
              <a:extLst>
                <a:ext uri="{FF2B5EF4-FFF2-40B4-BE49-F238E27FC236}">
                  <a16:creationId xmlns:a16="http://schemas.microsoft.com/office/drawing/2014/main" id="{A94140B7-D82D-8C88-060B-61D083E64A90}"/>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42" name="Down Arrow 83">
            <a:extLst>
              <a:ext uri="{FF2B5EF4-FFF2-40B4-BE49-F238E27FC236}">
                <a16:creationId xmlns:a16="http://schemas.microsoft.com/office/drawing/2014/main" id="{0CC7AD72-C245-1CF2-19D5-DE96A15E6F82}"/>
              </a:ext>
            </a:extLst>
          </p:cNvPr>
          <p:cNvSpPr>
            <a:spLocks noChangeArrowheads="1"/>
          </p:cNvSpPr>
          <p:nvPr/>
        </p:nvSpPr>
        <p:spPr bwMode="auto">
          <a:xfrm rot="10800000">
            <a:off x="9839805" y="4645516"/>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43" name="Arrow: Bent-Up 42">
            <a:extLst>
              <a:ext uri="{FF2B5EF4-FFF2-40B4-BE49-F238E27FC236}">
                <a16:creationId xmlns:a16="http://schemas.microsoft.com/office/drawing/2014/main" id="{686F7970-4799-A28E-07A2-1DC61091C423}"/>
              </a:ext>
            </a:extLst>
          </p:cNvPr>
          <p:cNvSpPr/>
          <p:nvPr/>
        </p:nvSpPr>
        <p:spPr>
          <a:xfrm rot="10800000">
            <a:off x="8792000" y="2055967"/>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descr="A screenshot of a account&#10;&#10;Description automatically generated">
            <a:extLst>
              <a:ext uri="{FF2B5EF4-FFF2-40B4-BE49-F238E27FC236}">
                <a16:creationId xmlns:a16="http://schemas.microsoft.com/office/drawing/2014/main" id="{C1369841-81AB-8CAC-0672-FB481D02D176}"/>
              </a:ext>
            </a:extLst>
          </p:cNvPr>
          <p:cNvPicPr>
            <a:picLocks noChangeAspect="1"/>
          </p:cNvPicPr>
          <p:nvPr/>
        </p:nvPicPr>
        <p:blipFill>
          <a:blip r:embed="rId6"/>
          <a:stretch>
            <a:fillRect/>
          </a:stretch>
        </p:blipFill>
        <p:spPr>
          <a:xfrm>
            <a:off x="386513" y="1400787"/>
            <a:ext cx="5257800" cy="2934586"/>
          </a:xfrm>
          <a:prstGeom prst="rect">
            <a:avLst/>
          </a:prstGeom>
        </p:spPr>
      </p:pic>
      <p:sp>
        <p:nvSpPr>
          <p:cNvPr id="45" name="Rectangle 44">
            <a:extLst>
              <a:ext uri="{FF2B5EF4-FFF2-40B4-BE49-F238E27FC236}">
                <a16:creationId xmlns:a16="http://schemas.microsoft.com/office/drawing/2014/main" id="{68D05B71-D6A8-A53A-1DB2-630F62A3B0C2}"/>
              </a:ext>
            </a:extLst>
          </p:cNvPr>
          <p:cNvSpPr/>
          <p:nvPr/>
        </p:nvSpPr>
        <p:spPr>
          <a:xfrm>
            <a:off x="666021" y="3961255"/>
            <a:ext cx="1118817" cy="28543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descr="A screenshot of a phone&#10;&#10;Description automatically generated">
            <a:extLst>
              <a:ext uri="{FF2B5EF4-FFF2-40B4-BE49-F238E27FC236}">
                <a16:creationId xmlns:a16="http://schemas.microsoft.com/office/drawing/2014/main" id="{1FB19AAF-05FA-8B42-BDC1-05B89E2D9410}"/>
              </a:ext>
            </a:extLst>
          </p:cNvPr>
          <p:cNvPicPr>
            <a:picLocks noChangeAspect="1"/>
          </p:cNvPicPr>
          <p:nvPr/>
        </p:nvPicPr>
        <p:blipFill>
          <a:blip r:embed="rId7"/>
          <a:stretch>
            <a:fillRect/>
          </a:stretch>
        </p:blipFill>
        <p:spPr>
          <a:xfrm>
            <a:off x="5891037" y="1406176"/>
            <a:ext cx="2286000" cy="3406588"/>
          </a:xfrm>
          <a:prstGeom prst="rect">
            <a:avLst/>
          </a:prstGeom>
        </p:spPr>
      </p:pic>
      <p:sp>
        <p:nvSpPr>
          <p:cNvPr id="47" name="Rectangle 46">
            <a:extLst>
              <a:ext uri="{FF2B5EF4-FFF2-40B4-BE49-F238E27FC236}">
                <a16:creationId xmlns:a16="http://schemas.microsoft.com/office/drawing/2014/main" id="{3C1205EF-F695-A28D-D1F2-0502A4C86394}"/>
              </a:ext>
            </a:extLst>
          </p:cNvPr>
          <p:cNvSpPr/>
          <p:nvPr/>
        </p:nvSpPr>
        <p:spPr>
          <a:xfrm>
            <a:off x="7359161" y="4490632"/>
            <a:ext cx="707783" cy="24842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descr="A screenshot of a computer&#10;&#10;Description automatically generated">
            <a:extLst>
              <a:ext uri="{FF2B5EF4-FFF2-40B4-BE49-F238E27FC236}">
                <a16:creationId xmlns:a16="http://schemas.microsoft.com/office/drawing/2014/main" id="{1E8BD690-A8C3-3E8D-E600-D7ADD96F8E4A}"/>
              </a:ext>
            </a:extLst>
          </p:cNvPr>
          <p:cNvPicPr>
            <a:picLocks noChangeAspect="1"/>
          </p:cNvPicPr>
          <p:nvPr/>
        </p:nvPicPr>
        <p:blipFill rotWithShape="1">
          <a:blip r:embed="rId8"/>
          <a:srcRect t="892"/>
          <a:stretch/>
        </p:blipFill>
        <p:spPr>
          <a:xfrm>
            <a:off x="5891037" y="1431533"/>
            <a:ext cx="2286000" cy="3386159"/>
          </a:xfrm>
          <a:prstGeom prst="rect">
            <a:avLst/>
          </a:prstGeom>
        </p:spPr>
      </p:pic>
      <p:pic>
        <p:nvPicPr>
          <p:cNvPr id="64" name="Picture 63" descr="A blue rectangular object with white text&#10;&#10;Description automatically generated">
            <a:extLst>
              <a:ext uri="{FF2B5EF4-FFF2-40B4-BE49-F238E27FC236}">
                <a16:creationId xmlns:a16="http://schemas.microsoft.com/office/drawing/2014/main" id="{109C859C-4595-6B1D-73A6-B43BDA0AFECD}"/>
              </a:ext>
            </a:extLst>
          </p:cNvPr>
          <p:cNvPicPr>
            <a:picLocks noChangeAspect="1"/>
          </p:cNvPicPr>
          <p:nvPr/>
        </p:nvPicPr>
        <p:blipFill>
          <a:blip r:embed="rId9"/>
          <a:stretch>
            <a:fillRect/>
          </a:stretch>
        </p:blipFill>
        <p:spPr>
          <a:xfrm>
            <a:off x="3355094" y="1400787"/>
            <a:ext cx="2286000" cy="4599214"/>
          </a:xfrm>
          <a:prstGeom prst="rect">
            <a:avLst/>
          </a:prstGeom>
        </p:spPr>
      </p:pic>
      <p:pic>
        <p:nvPicPr>
          <p:cNvPr id="66" name="Picture 65" descr="A screenshot of a mobile phone&#10;&#10;Description automatically generated">
            <a:extLst>
              <a:ext uri="{FF2B5EF4-FFF2-40B4-BE49-F238E27FC236}">
                <a16:creationId xmlns:a16="http://schemas.microsoft.com/office/drawing/2014/main" id="{7E4E48B7-976F-1318-5F16-152D8CC8813D}"/>
              </a:ext>
            </a:extLst>
          </p:cNvPr>
          <p:cNvPicPr>
            <a:picLocks noChangeAspect="1"/>
          </p:cNvPicPr>
          <p:nvPr/>
        </p:nvPicPr>
        <p:blipFill>
          <a:blip r:embed="rId10"/>
          <a:stretch>
            <a:fillRect/>
          </a:stretch>
        </p:blipFill>
        <p:spPr>
          <a:xfrm>
            <a:off x="3361928" y="1400787"/>
            <a:ext cx="2286000" cy="4592350"/>
          </a:xfrm>
          <a:prstGeom prst="rect">
            <a:avLst/>
          </a:prstGeom>
        </p:spPr>
      </p:pic>
      <p:pic>
        <p:nvPicPr>
          <p:cNvPr id="73" name="Picture 72" descr="A blue rectangular object with numbers&#10;&#10;Description automatically generated">
            <a:extLst>
              <a:ext uri="{FF2B5EF4-FFF2-40B4-BE49-F238E27FC236}">
                <a16:creationId xmlns:a16="http://schemas.microsoft.com/office/drawing/2014/main" id="{6396A0A8-4C04-EBD0-1819-B52C7B571CBC}"/>
              </a:ext>
            </a:extLst>
          </p:cNvPr>
          <p:cNvPicPr>
            <a:picLocks noChangeAspect="1"/>
          </p:cNvPicPr>
          <p:nvPr/>
        </p:nvPicPr>
        <p:blipFill>
          <a:blip r:embed="rId11"/>
          <a:stretch>
            <a:fillRect/>
          </a:stretch>
        </p:blipFill>
        <p:spPr>
          <a:xfrm>
            <a:off x="3358233" y="1400787"/>
            <a:ext cx="2286000" cy="4635697"/>
          </a:xfrm>
          <a:prstGeom prst="rect">
            <a:avLst/>
          </a:prstGeom>
        </p:spPr>
      </p:pic>
      <p:pic>
        <p:nvPicPr>
          <p:cNvPr id="75" name="Picture 74" descr="A screenshot of a phone&#10;&#10;Description automatically generated">
            <a:extLst>
              <a:ext uri="{FF2B5EF4-FFF2-40B4-BE49-F238E27FC236}">
                <a16:creationId xmlns:a16="http://schemas.microsoft.com/office/drawing/2014/main" id="{C73C20B2-0761-59F3-5997-FFC76F565312}"/>
              </a:ext>
            </a:extLst>
          </p:cNvPr>
          <p:cNvPicPr>
            <a:picLocks noChangeAspect="1"/>
          </p:cNvPicPr>
          <p:nvPr/>
        </p:nvPicPr>
        <p:blipFill>
          <a:blip r:embed="rId12"/>
          <a:stretch>
            <a:fillRect/>
          </a:stretch>
        </p:blipFill>
        <p:spPr>
          <a:xfrm>
            <a:off x="5899048" y="1399862"/>
            <a:ext cx="2286000" cy="3412902"/>
          </a:xfrm>
          <a:prstGeom prst="rect">
            <a:avLst/>
          </a:prstGeom>
        </p:spPr>
      </p:pic>
      <p:sp>
        <p:nvSpPr>
          <p:cNvPr id="76" name="Rectangle 75">
            <a:extLst>
              <a:ext uri="{FF2B5EF4-FFF2-40B4-BE49-F238E27FC236}">
                <a16:creationId xmlns:a16="http://schemas.microsoft.com/office/drawing/2014/main" id="{BCD660CC-3853-1F14-F07B-211FB8F97D2A}"/>
              </a:ext>
            </a:extLst>
          </p:cNvPr>
          <p:cNvSpPr/>
          <p:nvPr/>
        </p:nvSpPr>
        <p:spPr>
          <a:xfrm>
            <a:off x="7359161" y="4508738"/>
            <a:ext cx="725394" cy="24842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8B3DBE3-E2AE-E65C-477A-191B3F35CCE6}"/>
              </a:ext>
            </a:extLst>
          </p:cNvPr>
          <p:cNvPicPr>
            <a:picLocks noChangeAspect="1"/>
          </p:cNvPicPr>
          <p:nvPr/>
        </p:nvPicPr>
        <p:blipFill rotWithShape="1">
          <a:blip r:embed="rId13"/>
          <a:srcRect l="11643" r="8376" b="20165"/>
          <a:stretch/>
        </p:blipFill>
        <p:spPr>
          <a:xfrm>
            <a:off x="386513" y="1399862"/>
            <a:ext cx="7772400" cy="5063640"/>
          </a:xfrm>
          <a:prstGeom prst="rect">
            <a:avLst/>
          </a:prstGeom>
        </p:spPr>
      </p:pic>
    </p:spTree>
    <p:extLst>
      <p:ext uri="{BB962C8B-B14F-4D97-AF65-F5344CB8AC3E}">
        <p14:creationId xmlns:p14="http://schemas.microsoft.com/office/powerpoint/2010/main" val="285058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par>
                                <p:cTn id="8" presetID="22" presetClass="entr" presetSubtype="4"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down)">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heel(1)">
                                      <p:cBhvr>
                                        <p:cTn id="15" dur="500"/>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45"/>
                                        </p:tgtEl>
                                      </p:cBhvr>
                                    </p:animEffect>
                                    <p:set>
                                      <p:cBhvr>
                                        <p:cTn id="20" dur="1" fill="hold">
                                          <p:stCondLst>
                                            <p:cond delay="499"/>
                                          </p:stCondLst>
                                        </p:cTn>
                                        <p:tgtEl>
                                          <p:spTgt spid="45"/>
                                        </p:tgtEl>
                                        <p:attrNameLst>
                                          <p:attrName>style.visibility</p:attrName>
                                        </p:attrNameLst>
                                      </p:cBhvr>
                                      <p:to>
                                        <p:strVal val="hidden"/>
                                      </p:to>
                                    </p:set>
                                  </p:childTnLst>
                                </p:cTn>
                              </p:par>
                              <p:par>
                                <p:cTn id="21" presetID="22" presetClass="entr" presetSubtype="4"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down)">
                                      <p:cBhvr>
                                        <p:cTn id="23" dur="500"/>
                                        <p:tgtEl>
                                          <p:spTgt spid="46"/>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heel(1)">
                                      <p:cBhvr>
                                        <p:cTn id="28" dur="500"/>
                                        <p:tgtEl>
                                          <p:spTgt spid="4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44"/>
                                        </p:tgtEl>
                                      </p:cBhvr>
                                    </p:animEffect>
                                    <p:set>
                                      <p:cBhvr>
                                        <p:cTn id="33" dur="1" fill="hold">
                                          <p:stCondLst>
                                            <p:cond delay="499"/>
                                          </p:stCondLst>
                                        </p:cTn>
                                        <p:tgtEl>
                                          <p:spTgt spid="44"/>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46"/>
                                        </p:tgtEl>
                                      </p:cBhvr>
                                    </p:animEffect>
                                    <p:set>
                                      <p:cBhvr>
                                        <p:cTn id="36" dur="1" fill="hold">
                                          <p:stCondLst>
                                            <p:cond delay="499"/>
                                          </p:stCondLst>
                                        </p:cTn>
                                        <p:tgtEl>
                                          <p:spTgt spid="46"/>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47"/>
                                        </p:tgtEl>
                                      </p:cBhvr>
                                    </p:animEffect>
                                    <p:set>
                                      <p:cBhvr>
                                        <p:cTn id="39" dur="1" fill="hold">
                                          <p:stCondLst>
                                            <p:cond delay="499"/>
                                          </p:stCondLst>
                                        </p:cTn>
                                        <p:tgtEl>
                                          <p:spTgt spid="47"/>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46"/>
                                        </p:tgtEl>
                                      </p:cBhvr>
                                    </p:animEffect>
                                    <p:set>
                                      <p:cBhvr>
                                        <p:cTn id="42" dur="1" fill="hold">
                                          <p:stCondLst>
                                            <p:cond delay="499"/>
                                          </p:stCondLst>
                                        </p:cTn>
                                        <p:tgtEl>
                                          <p:spTgt spid="46"/>
                                        </p:tgtEl>
                                        <p:attrNameLst>
                                          <p:attrName>style.visibility</p:attrName>
                                        </p:attrNameLst>
                                      </p:cBhvr>
                                      <p:to>
                                        <p:strVal val="hidden"/>
                                      </p:to>
                                    </p:set>
                                  </p:childTnLst>
                                </p:cTn>
                              </p:par>
                              <p:par>
                                <p:cTn id="43" presetID="22" presetClass="entr" presetSubtype="4"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down)">
                                      <p:cBhvr>
                                        <p:cTn id="45" dur="1000"/>
                                        <p:tgtEl>
                                          <p:spTgt spid="3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22" presetClass="entr" presetSubtype="4" fill="hold"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down)">
                                      <p:cBhvr>
                                        <p:cTn id="51" dur="500"/>
                                        <p:tgtEl>
                                          <p:spTgt spid="6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wipe(down)">
                                      <p:cBhvr>
                                        <p:cTn id="56" dur="500"/>
                                        <p:tgtEl>
                                          <p:spTgt spid="6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64"/>
                                        </p:tgtEl>
                                      </p:cBhvr>
                                    </p:animEffect>
                                    <p:set>
                                      <p:cBhvr>
                                        <p:cTn id="61" dur="1" fill="hold">
                                          <p:stCondLst>
                                            <p:cond delay="499"/>
                                          </p:stCondLst>
                                        </p:cTn>
                                        <p:tgtEl>
                                          <p:spTgt spid="64"/>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6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nodeType="clickEffect">
                                  <p:stCondLst>
                                    <p:cond delay="0"/>
                                  </p:stCondLst>
                                  <p:childTnLst>
                                    <p:animEffect transition="out" filter="fade">
                                      <p:cBhvr>
                                        <p:cTn id="67" dur="500"/>
                                        <p:tgtEl>
                                          <p:spTgt spid="66"/>
                                        </p:tgtEl>
                                      </p:cBhvr>
                                    </p:animEffect>
                                    <p:set>
                                      <p:cBhvr>
                                        <p:cTn id="68" dur="1" fill="hold">
                                          <p:stCondLst>
                                            <p:cond delay="499"/>
                                          </p:stCondLst>
                                        </p:cTn>
                                        <p:tgtEl>
                                          <p:spTgt spid="66"/>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nodeType="clickEffect">
                                  <p:stCondLst>
                                    <p:cond delay="0"/>
                                  </p:stCondLst>
                                  <p:childTnLst>
                                    <p:animEffect transition="out" filter="fade">
                                      <p:cBhvr>
                                        <p:cTn id="76" dur="500"/>
                                        <p:tgtEl>
                                          <p:spTgt spid="62"/>
                                        </p:tgtEl>
                                      </p:cBhvr>
                                    </p:animEffect>
                                    <p:set>
                                      <p:cBhvr>
                                        <p:cTn id="77" dur="1" fill="hold">
                                          <p:stCondLst>
                                            <p:cond delay="499"/>
                                          </p:stCondLst>
                                        </p:cTn>
                                        <p:tgtEl>
                                          <p:spTgt spid="62"/>
                                        </p:tgtEl>
                                        <p:attrNameLst>
                                          <p:attrName>style.visibility</p:attrName>
                                        </p:attrNameLst>
                                      </p:cBhvr>
                                      <p:to>
                                        <p:strVal val="hidden"/>
                                      </p:to>
                                    </p:set>
                                  </p:childTnLst>
                                </p:cTn>
                              </p:par>
                              <p:par>
                                <p:cTn id="78" presetID="1" presetClass="entr" presetSubtype="0" fill="hold" nodeType="withEffect">
                                  <p:stCondLst>
                                    <p:cond delay="0"/>
                                  </p:stCondLst>
                                  <p:childTnLst>
                                    <p:set>
                                      <p:cBhvr>
                                        <p:cTn id="79" dur="1" fill="hold">
                                          <p:stCondLst>
                                            <p:cond delay="0"/>
                                          </p:stCondLst>
                                        </p:cTn>
                                        <p:tgtEl>
                                          <p:spTgt spid="7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grpId="0" nodeType="clickEffect">
                                  <p:stCondLst>
                                    <p:cond delay="0"/>
                                  </p:stCondLst>
                                  <p:childTnLst>
                                    <p:set>
                                      <p:cBhvr>
                                        <p:cTn id="83" dur="1" fill="hold">
                                          <p:stCondLst>
                                            <p:cond delay="0"/>
                                          </p:stCondLst>
                                        </p:cTn>
                                        <p:tgtEl>
                                          <p:spTgt spid="76"/>
                                        </p:tgtEl>
                                        <p:attrNameLst>
                                          <p:attrName>style.visibility</p:attrName>
                                        </p:attrNameLst>
                                      </p:cBhvr>
                                      <p:to>
                                        <p:strVal val="visible"/>
                                      </p:to>
                                    </p:set>
                                    <p:animEffect transition="in" filter="wheel(1)">
                                      <p:cBhvr>
                                        <p:cTn id="84" dur="500"/>
                                        <p:tgtEl>
                                          <p:spTgt spid="7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1" nodeType="clickEffect">
                                  <p:stCondLst>
                                    <p:cond delay="0"/>
                                  </p:stCondLst>
                                  <p:childTnLst>
                                    <p:animEffect transition="out" filter="fade">
                                      <p:cBhvr>
                                        <p:cTn id="88" dur="500"/>
                                        <p:tgtEl>
                                          <p:spTgt spid="76"/>
                                        </p:tgtEl>
                                      </p:cBhvr>
                                    </p:animEffect>
                                    <p:set>
                                      <p:cBhvr>
                                        <p:cTn id="89" dur="1" fill="hold">
                                          <p:stCondLst>
                                            <p:cond delay="499"/>
                                          </p:stCondLst>
                                        </p:cTn>
                                        <p:tgtEl>
                                          <p:spTgt spid="76"/>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91" dur="500"/>
                                        <p:tgtEl>
                                          <p:spTgt spid="73"/>
                                        </p:tgtEl>
                                      </p:cBhvr>
                                    </p:animEffect>
                                    <p:set>
                                      <p:cBhvr>
                                        <p:cTn id="92" dur="1" fill="hold">
                                          <p:stCondLst>
                                            <p:cond delay="499"/>
                                          </p:stCondLst>
                                        </p:cTn>
                                        <p:tgtEl>
                                          <p:spTgt spid="73"/>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500"/>
                                        <p:tgtEl>
                                          <p:spTgt spid="75"/>
                                        </p:tgtEl>
                                      </p:cBhvr>
                                    </p:animEffect>
                                    <p:set>
                                      <p:cBhvr>
                                        <p:cTn id="95" dur="1" fill="hold">
                                          <p:stCondLst>
                                            <p:cond delay="499"/>
                                          </p:stCondLst>
                                        </p:cTn>
                                        <p:tgtEl>
                                          <p:spTgt spid="75"/>
                                        </p:tgtEl>
                                        <p:attrNameLst>
                                          <p:attrName>style.visibility</p:attrName>
                                        </p:attrNameLst>
                                      </p:cBhvr>
                                      <p:to>
                                        <p:strVal val="hidden"/>
                                      </p:to>
                                    </p:set>
                                  </p:childTnLst>
                                </p:cTn>
                              </p:par>
                              <p:par>
                                <p:cTn id="96" presetID="22" presetClass="entr" presetSubtype="4" fill="hold" grpId="1" nodeType="with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wipe(down)">
                                      <p:cBhvr>
                                        <p:cTn id="98" dur="500"/>
                                        <p:tgtEl>
                                          <p:spTgt spid="42"/>
                                        </p:tgtEl>
                                      </p:cBhvr>
                                    </p:animEffect>
                                  </p:childTnLst>
                                </p:cTn>
                              </p:par>
                              <p:par>
                                <p:cTn id="99" presetID="22" presetClass="entr" presetSubtype="4" fill="hold" grpId="1" nodeType="with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wipe(down)">
                                      <p:cBhvr>
                                        <p:cTn id="101" dur="500"/>
                                        <p:tgtEl>
                                          <p:spTgt spid="38"/>
                                        </p:tgtEl>
                                      </p:cBhvr>
                                    </p:animEffect>
                                  </p:childTnLst>
                                </p:cTn>
                              </p:par>
                              <p:par>
                                <p:cTn id="102" presetID="47" presetClass="entr" presetSubtype="0"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1000"/>
                                        <p:tgtEl>
                                          <p:spTgt spid="36"/>
                                        </p:tgtEl>
                                      </p:cBhvr>
                                    </p:animEffect>
                                    <p:anim calcmode="lin" valueType="num">
                                      <p:cBhvr>
                                        <p:cTn id="105" dur="1000" fill="hold"/>
                                        <p:tgtEl>
                                          <p:spTgt spid="36"/>
                                        </p:tgtEl>
                                        <p:attrNameLst>
                                          <p:attrName>ppt_x</p:attrName>
                                        </p:attrNameLst>
                                      </p:cBhvr>
                                      <p:tavLst>
                                        <p:tav tm="0">
                                          <p:val>
                                            <p:strVal val="#ppt_x"/>
                                          </p:val>
                                        </p:tav>
                                        <p:tav tm="100000">
                                          <p:val>
                                            <p:strVal val="#ppt_x"/>
                                          </p:val>
                                        </p:tav>
                                      </p:tavLst>
                                    </p:anim>
                                    <p:anim calcmode="lin" valueType="num">
                                      <p:cBhvr>
                                        <p:cTn id="106" dur="1000" fill="hold"/>
                                        <p:tgtEl>
                                          <p:spTgt spid="36"/>
                                        </p:tgtEl>
                                        <p:attrNameLst>
                                          <p:attrName>ppt_y</p:attrName>
                                        </p:attrNameLst>
                                      </p:cBhvr>
                                      <p:tavLst>
                                        <p:tav tm="0">
                                          <p:val>
                                            <p:strVal val="#ppt_y-.1"/>
                                          </p:val>
                                        </p:tav>
                                        <p:tav tm="100000">
                                          <p:val>
                                            <p:strVal val="#ppt_y"/>
                                          </p:val>
                                        </p:tav>
                                      </p:tavLst>
                                    </p:anim>
                                  </p:childTnLst>
                                </p:cTn>
                              </p:par>
                              <p:par>
                                <p:cTn id="107" presetID="22" presetClass="entr" presetSubtype="4" fill="hold" nodeType="withEffect">
                                  <p:stCondLst>
                                    <p:cond delay="0"/>
                                  </p:stCondLst>
                                  <p:childTnLst>
                                    <p:set>
                                      <p:cBhvr>
                                        <p:cTn id="108" dur="1" fill="hold">
                                          <p:stCondLst>
                                            <p:cond delay="0"/>
                                          </p:stCondLst>
                                        </p:cTn>
                                        <p:tgtEl>
                                          <p:spTgt spid="2"/>
                                        </p:tgtEl>
                                        <p:attrNameLst>
                                          <p:attrName>style.visibility</p:attrName>
                                        </p:attrNameLst>
                                      </p:cBhvr>
                                      <p:to>
                                        <p:strVal val="visible"/>
                                      </p:to>
                                    </p:set>
                                    <p:animEffect transition="in" filter="wipe(down)">
                                      <p:cBhvr>
                                        <p:cTn id="10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animBg="1"/>
      <p:bldP spid="38" grpId="1" animBg="1"/>
      <p:bldP spid="42" grpId="0" animBg="1"/>
      <p:bldP spid="42" grpId="1" animBg="1"/>
      <p:bldP spid="43" grpId="0" animBg="1"/>
      <p:bldP spid="45" grpId="0" animBg="1"/>
      <p:bldP spid="45" grpId="1" animBg="1"/>
      <p:bldP spid="47" grpId="0" animBg="1"/>
      <p:bldP spid="47" grpId="1" animBg="1"/>
      <p:bldP spid="76" grpId="0" animBg="1"/>
      <p:bldP spid="76"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7DFEAF11-FFF5-B90C-4206-8F1C3AB7C515}"/>
              </a:ext>
            </a:extLst>
          </p:cNvPr>
          <p:cNvSpPr/>
          <p:nvPr/>
        </p:nvSpPr>
        <p:spPr>
          <a:xfrm>
            <a:off x="8446142"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1086991" y="216172"/>
            <a:ext cx="8364828" cy="538385"/>
          </a:xfrm>
        </p:spPr>
        <p:txBody>
          <a:bodyPr/>
          <a:lstStyle/>
          <a:p>
            <a:r>
              <a:rPr lang="en-US" sz="3000" dirty="0">
                <a:solidFill>
                  <a:srgbClr val="0068FF"/>
                </a:solidFill>
                <a:latin typeface="Montserrat" panose="00000500000000000000" pitchFamily="50" charset="0"/>
              </a:rPr>
              <a:t>SMART OTP ADVANCE – NO OTP CODE</a:t>
            </a:r>
          </a:p>
        </p:txBody>
      </p:sp>
      <p:sp>
        <p:nvSpPr>
          <p:cNvPr id="3" name="Date Placeholder 2">
            <a:extLst>
              <a:ext uri="{FF2B5EF4-FFF2-40B4-BE49-F238E27FC236}">
                <a16:creationId xmlns:a16="http://schemas.microsoft.com/office/drawing/2014/main" id="{4E809DF5-56B4-304A-8777-BB8576005AF2}"/>
              </a:ext>
            </a:extLst>
          </p:cNvPr>
          <p:cNvSpPr>
            <a:spLocks noGrp="1"/>
          </p:cNvSpPr>
          <p:nvPr>
            <p:ph type="dt" sz="half" idx="2"/>
          </p:nvPr>
        </p:nvSpPr>
        <p:spPr>
          <a:xfrm>
            <a:off x="291630" y="6356350"/>
            <a:ext cx="1701018" cy="365125"/>
          </a:xfrm>
        </p:spPr>
        <p:txBody>
          <a:bodyPr/>
          <a:lstStyle/>
          <a:p>
            <a:fld id="{7699C8CE-7534-A244-ABE9-5BED2DFEFBDF}" type="datetime1">
              <a:rPr lang="en-US" smtClean="0"/>
              <a:t>12/10/2024</a:t>
            </a:fld>
            <a:endParaRPr lang="en-US" dirty="0"/>
          </a:p>
        </p:txBody>
      </p:sp>
      <p:grpSp>
        <p:nvGrpSpPr>
          <p:cNvPr id="12" name="Group 11">
            <a:extLst>
              <a:ext uri="{FF2B5EF4-FFF2-40B4-BE49-F238E27FC236}">
                <a16:creationId xmlns:a16="http://schemas.microsoft.com/office/drawing/2014/main" id="{2A2EFCD6-334A-CAD4-4284-4B8657706BB4}"/>
              </a:ext>
            </a:extLst>
          </p:cNvPr>
          <p:cNvGrpSpPr/>
          <p:nvPr/>
        </p:nvGrpSpPr>
        <p:grpSpPr>
          <a:xfrm>
            <a:off x="328167" y="229567"/>
            <a:ext cx="608989" cy="542532"/>
            <a:chOff x="1800836" y="692330"/>
            <a:chExt cx="385893" cy="343782"/>
          </a:xfrm>
        </p:grpSpPr>
        <p:sp>
          <p:nvSpPr>
            <p:cNvPr id="8" name="Hexagon 7">
              <a:extLst>
                <a:ext uri="{FF2B5EF4-FFF2-40B4-BE49-F238E27FC236}">
                  <a16:creationId xmlns:a16="http://schemas.microsoft.com/office/drawing/2014/main" id="{73465883-B29D-DE61-5DE6-043EE575CBEE}"/>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1BA974FB-7E84-D251-5991-3F67A4DB6F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pic>
        <p:nvPicPr>
          <p:cNvPr id="10" name="Picture 5">
            <a:extLst>
              <a:ext uri="{FF2B5EF4-FFF2-40B4-BE49-F238E27FC236}">
                <a16:creationId xmlns:a16="http://schemas.microsoft.com/office/drawing/2014/main" id="{DDBC2EC6-A420-E628-977B-2575704650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6721" y="5722070"/>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4" name="Group 33">
            <a:extLst>
              <a:ext uri="{FF2B5EF4-FFF2-40B4-BE49-F238E27FC236}">
                <a16:creationId xmlns:a16="http://schemas.microsoft.com/office/drawing/2014/main" id="{6F4435D9-FC5E-D278-7FFE-7AD868F39DBA}"/>
              </a:ext>
            </a:extLst>
          </p:cNvPr>
          <p:cNvGrpSpPr/>
          <p:nvPr/>
        </p:nvGrpSpPr>
        <p:grpSpPr>
          <a:xfrm>
            <a:off x="9207251" y="3714053"/>
            <a:ext cx="1506134" cy="660283"/>
            <a:chOff x="8207372" y="3848277"/>
            <a:chExt cx="1662113" cy="728663"/>
          </a:xfrm>
        </p:grpSpPr>
        <p:sp>
          <p:nvSpPr>
            <p:cNvPr id="33" name="Rectangle: Rounded Corners 32">
              <a:extLst>
                <a:ext uri="{FF2B5EF4-FFF2-40B4-BE49-F238E27FC236}">
                  <a16:creationId xmlns:a16="http://schemas.microsoft.com/office/drawing/2014/main" id="{4BB1D726-4F80-0F40-C225-796C1C7BE834}"/>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9CE125DE-7C60-0A35-17B2-79372A6CE879}"/>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20" name="Down Arrow 83">
            <a:extLst>
              <a:ext uri="{FF2B5EF4-FFF2-40B4-BE49-F238E27FC236}">
                <a16:creationId xmlns:a16="http://schemas.microsoft.com/office/drawing/2014/main" id="{1375DE92-DD29-6EDD-4732-8056E0DC77BB}"/>
              </a:ext>
            </a:extLst>
          </p:cNvPr>
          <p:cNvSpPr>
            <a:spLocks noChangeArrowheads="1"/>
          </p:cNvSpPr>
          <p:nvPr/>
        </p:nvSpPr>
        <p:spPr bwMode="auto">
          <a:xfrm>
            <a:off x="9608601" y="2641474"/>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21" name="Picture 5">
            <a:extLst>
              <a:ext uri="{FF2B5EF4-FFF2-40B4-BE49-F238E27FC236}">
                <a16:creationId xmlns:a16="http://schemas.microsoft.com/office/drawing/2014/main" id="{93293460-E952-3D4B-8F3B-DBE8F4816E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7471" y="5685487"/>
            <a:ext cx="608496" cy="634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 name="Down Arrow 83">
            <a:extLst>
              <a:ext uri="{FF2B5EF4-FFF2-40B4-BE49-F238E27FC236}">
                <a16:creationId xmlns:a16="http://schemas.microsoft.com/office/drawing/2014/main" id="{2F3D5C88-93A0-82D7-BDBA-666D6C4977C7}"/>
              </a:ext>
            </a:extLst>
          </p:cNvPr>
          <p:cNvSpPr>
            <a:spLocks noChangeArrowheads="1"/>
          </p:cNvSpPr>
          <p:nvPr/>
        </p:nvSpPr>
        <p:spPr bwMode="auto">
          <a:xfrm rot="10800000">
            <a:off x="9916447" y="2632124"/>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35" name="Group 34">
            <a:extLst>
              <a:ext uri="{FF2B5EF4-FFF2-40B4-BE49-F238E27FC236}">
                <a16:creationId xmlns:a16="http://schemas.microsoft.com/office/drawing/2014/main" id="{A4E41E1C-0699-58A3-17BD-777DE84E7DDA}"/>
              </a:ext>
            </a:extLst>
          </p:cNvPr>
          <p:cNvGrpSpPr/>
          <p:nvPr/>
        </p:nvGrpSpPr>
        <p:grpSpPr>
          <a:xfrm>
            <a:off x="9253286" y="1282069"/>
            <a:ext cx="1263024" cy="1263024"/>
            <a:chOff x="8258174" y="1164431"/>
            <a:chExt cx="1393826" cy="1393826"/>
          </a:xfrm>
        </p:grpSpPr>
        <p:sp>
          <p:nvSpPr>
            <p:cNvPr id="29" name="Oval 28">
              <a:extLst>
                <a:ext uri="{FF2B5EF4-FFF2-40B4-BE49-F238E27FC236}">
                  <a16:creationId xmlns:a16="http://schemas.microsoft.com/office/drawing/2014/main" id="{72A212B7-9087-577B-2D02-A87CC3F63146}"/>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7">
              <a:extLst>
                <a:ext uri="{FF2B5EF4-FFF2-40B4-BE49-F238E27FC236}">
                  <a16:creationId xmlns:a16="http://schemas.microsoft.com/office/drawing/2014/main" id="{2FEFE028-C972-1A77-0BF0-D8F0F3A84331}"/>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31" name="Down Arrow 83">
            <a:extLst>
              <a:ext uri="{FF2B5EF4-FFF2-40B4-BE49-F238E27FC236}">
                <a16:creationId xmlns:a16="http://schemas.microsoft.com/office/drawing/2014/main" id="{BA01D98D-7E9E-B413-88B6-BAEF05374241}"/>
              </a:ext>
            </a:extLst>
          </p:cNvPr>
          <p:cNvSpPr>
            <a:spLocks noChangeArrowheads="1"/>
          </p:cNvSpPr>
          <p:nvPr/>
        </p:nvSpPr>
        <p:spPr bwMode="auto">
          <a:xfrm rot="10800000">
            <a:off x="9822221" y="4496052"/>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24" name="Picture 23" descr="A screenshot of a computer screen&#10;&#10;Description automatically generated">
            <a:extLst>
              <a:ext uri="{FF2B5EF4-FFF2-40B4-BE49-F238E27FC236}">
                <a16:creationId xmlns:a16="http://schemas.microsoft.com/office/drawing/2014/main" id="{DE648B22-5C44-1C46-C6AB-E91DF4443EDD}"/>
              </a:ext>
            </a:extLst>
          </p:cNvPr>
          <p:cNvPicPr>
            <a:picLocks noChangeAspect="1"/>
          </p:cNvPicPr>
          <p:nvPr/>
        </p:nvPicPr>
        <p:blipFill rotWithShape="1">
          <a:blip r:embed="rId6"/>
          <a:srcRect l="902"/>
          <a:stretch/>
        </p:blipFill>
        <p:spPr>
          <a:xfrm>
            <a:off x="348957" y="1424460"/>
            <a:ext cx="5248656" cy="2958067"/>
          </a:xfrm>
          <a:prstGeom prst="rect">
            <a:avLst/>
          </a:prstGeom>
        </p:spPr>
      </p:pic>
      <p:pic>
        <p:nvPicPr>
          <p:cNvPr id="26" name="Picture 25" descr="A screenshot of a phone&#10;&#10;Description automatically generated">
            <a:extLst>
              <a:ext uri="{FF2B5EF4-FFF2-40B4-BE49-F238E27FC236}">
                <a16:creationId xmlns:a16="http://schemas.microsoft.com/office/drawing/2014/main" id="{BDA36673-CE3B-3166-D372-ED94D2EC1E5E}"/>
              </a:ext>
            </a:extLst>
          </p:cNvPr>
          <p:cNvPicPr>
            <a:picLocks noChangeAspect="1"/>
          </p:cNvPicPr>
          <p:nvPr/>
        </p:nvPicPr>
        <p:blipFill>
          <a:blip r:embed="rId7"/>
          <a:stretch>
            <a:fillRect/>
          </a:stretch>
        </p:blipFill>
        <p:spPr>
          <a:xfrm>
            <a:off x="5822286" y="1424459"/>
            <a:ext cx="2333963" cy="3474720"/>
          </a:xfrm>
          <a:prstGeom prst="rect">
            <a:avLst/>
          </a:prstGeom>
        </p:spPr>
      </p:pic>
      <p:sp>
        <p:nvSpPr>
          <p:cNvPr id="27" name="Rectangle 26">
            <a:extLst>
              <a:ext uri="{FF2B5EF4-FFF2-40B4-BE49-F238E27FC236}">
                <a16:creationId xmlns:a16="http://schemas.microsoft.com/office/drawing/2014/main" id="{2DF73738-381E-3786-A434-C68A7C606143}"/>
              </a:ext>
            </a:extLst>
          </p:cNvPr>
          <p:cNvSpPr/>
          <p:nvPr/>
        </p:nvSpPr>
        <p:spPr>
          <a:xfrm>
            <a:off x="565834" y="3990949"/>
            <a:ext cx="1172823" cy="29384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69A85CB-ED16-8ECB-23B5-8DB3234B7C96}"/>
              </a:ext>
            </a:extLst>
          </p:cNvPr>
          <p:cNvSpPr/>
          <p:nvPr/>
        </p:nvSpPr>
        <p:spPr>
          <a:xfrm>
            <a:off x="7318324" y="4580031"/>
            <a:ext cx="740962" cy="2549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A blue sign with white text&#10;&#10;Description automatically generated">
            <a:extLst>
              <a:ext uri="{FF2B5EF4-FFF2-40B4-BE49-F238E27FC236}">
                <a16:creationId xmlns:a16="http://schemas.microsoft.com/office/drawing/2014/main" id="{79E34256-3364-1420-570A-F2ECFE7A0793}"/>
              </a:ext>
            </a:extLst>
          </p:cNvPr>
          <p:cNvPicPr>
            <a:picLocks noChangeAspect="1"/>
          </p:cNvPicPr>
          <p:nvPr/>
        </p:nvPicPr>
        <p:blipFill>
          <a:blip r:embed="rId8"/>
          <a:stretch>
            <a:fillRect/>
          </a:stretch>
        </p:blipFill>
        <p:spPr>
          <a:xfrm>
            <a:off x="5803668" y="1424459"/>
            <a:ext cx="2331720" cy="4780027"/>
          </a:xfrm>
          <a:prstGeom prst="rect">
            <a:avLst/>
          </a:prstGeom>
        </p:spPr>
      </p:pic>
      <p:pic>
        <p:nvPicPr>
          <p:cNvPr id="40" name="Picture 39" descr="A screen shot of a phone&#10;&#10;Description automatically generated">
            <a:extLst>
              <a:ext uri="{FF2B5EF4-FFF2-40B4-BE49-F238E27FC236}">
                <a16:creationId xmlns:a16="http://schemas.microsoft.com/office/drawing/2014/main" id="{3155A82F-9E1B-C78C-CC31-486DFFF6F904}"/>
              </a:ext>
            </a:extLst>
          </p:cNvPr>
          <p:cNvPicPr>
            <a:picLocks noChangeAspect="1"/>
          </p:cNvPicPr>
          <p:nvPr/>
        </p:nvPicPr>
        <p:blipFill>
          <a:blip r:embed="rId9"/>
          <a:stretch>
            <a:fillRect/>
          </a:stretch>
        </p:blipFill>
        <p:spPr>
          <a:xfrm>
            <a:off x="3311613" y="1424459"/>
            <a:ext cx="2286000" cy="3406462"/>
          </a:xfrm>
          <a:prstGeom prst="rect">
            <a:avLst/>
          </a:prstGeom>
        </p:spPr>
      </p:pic>
      <p:pic>
        <p:nvPicPr>
          <p:cNvPr id="42" name="Picture 41" descr="A screen shot of a phone&#10;&#10;Description automatically generated">
            <a:extLst>
              <a:ext uri="{FF2B5EF4-FFF2-40B4-BE49-F238E27FC236}">
                <a16:creationId xmlns:a16="http://schemas.microsoft.com/office/drawing/2014/main" id="{DF4BE4AC-90CC-7B37-2746-7F74AC1C0200}"/>
              </a:ext>
            </a:extLst>
          </p:cNvPr>
          <p:cNvPicPr>
            <a:picLocks noChangeAspect="1"/>
          </p:cNvPicPr>
          <p:nvPr/>
        </p:nvPicPr>
        <p:blipFill>
          <a:blip r:embed="rId10"/>
          <a:stretch>
            <a:fillRect/>
          </a:stretch>
        </p:blipFill>
        <p:spPr>
          <a:xfrm>
            <a:off x="3311115" y="1424458"/>
            <a:ext cx="2286000" cy="3429000"/>
          </a:xfrm>
          <a:prstGeom prst="rect">
            <a:avLst/>
          </a:prstGeom>
        </p:spPr>
      </p:pic>
      <p:pic>
        <p:nvPicPr>
          <p:cNvPr id="44" name="Picture 43" descr="A screenshot of a mobile banking application&#10;&#10;Description automatically generated">
            <a:extLst>
              <a:ext uri="{FF2B5EF4-FFF2-40B4-BE49-F238E27FC236}">
                <a16:creationId xmlns:a16="http://schemas.microsoft.com/office/drawing/2014/main" id="{A45932A3-4D2D-A97B-BFC2-DC7899EAD5CE}"/>
              </a:ext>
            </a:extLst>
          </p:cNvPr>
          <p:cNvPicPr>
            <a:picLocks noChangeAspect="1"/>
          </p:cNvPicPr>
          <p:nvPr/>
        </p:nvPicPr>
        <p:blipFill>
          <a:blip r:embed="rId11"/>
          <a:stretch>
            <a:fillRect/>
          </a:stretch>
        </p:blipFill>
        <p:spPr>
          <a:xfrm>
            <a:off x="5814529" y="1432399"/>
            <a:ext cx="2331720" cy="4764146"/>
          </a:xfrm>
          <a:prstGeom prst="rect">
            <a:avLst/>
          </a:prstGeom>
        </p:spPr>
      </p:pic>
      <p:pic>
        <p:nvPicPr>
          <p:cNvPr id="46" name="Picture 45" descr="A screenshot of a mobile phone&#10;&#10;Description automatically generated">
            <a:extLst>
              <a:ext uri="{FF2B5EF4-FFF2-40B4-BE49-F238E27FC236}">
                <a16:creationId xmlns:a16="http://schemas.microsoft.com/office/drawing/2014/main" id="{8BB99418-327C-4B7B-F270-D3B05C53CCD2}"/>
              </a:ext>
            </a:extLst>
          </p:cNvPr>
          <p:cNvPicPr>
            <a:picLocks noChangeAspect="1"/>
          </p:cNvPicPr>
          <p:nvPr/>
        </p:nvPicPr>
        <p:blipFill>
          <a:blip r:embed="rId12"/>
          <a:stretch>
            <a:fillRect/>
          </a:stretch>
        </p:blipFill>
        <p:spPr>
          <a:xfrm>
            <a:off x="5828844" y="1441374"/>
            <a:ext cx="2331720" cy="4764145"/>
          </a:xfrm>
          <a:prstGeom prst="rect">
            <a:avLst/>
          </a:prstGeom>
        </p:spPr>
      </p:pic>
      <p:pic>
        <p:nvPicPr>
          <p:cNvPr id="48" name="Picture 47" descr="A screen shot of a phone&#10;&#10;Description automatically generated">
            <a:extLst>
              <a:ext uri="{FF2B5EF4-FFF2-40B4-BE49-F238E27FC236}">
                <a16:creationId xmlns:a16="http://schemas.microsoft.com/office/drawing/2014/main" id="{94841E9D-65D3-7EF7-DBFE-A2C128B41B1E}"/>
              </a:ext>
            </a:extLst>
          </p:cNvPr>
          <p:cNvPicPr>
            <a:picLocks noChangeAspect="1"/>
          </p:cNvPicPr>
          <p:nvPr/>
        </p:nvPicPr>
        <p:blipFill>
          <a:blip r:embed="rId13"/>
          <a:stretch>
            <a:fillRect/>
          </a:stretch>
        </p:blipFill>
        <p:spPr>
          <a:xfrm>
            <a:off x="3325258" y="1454991"/>
            <a:ext cx="2286000" cy="3409736"/>
          </a:xfrm>
          <a:prstGeom prst="rect">
            <a:avLst/>
          </a:prstGeom>
        </p:spPr>
      </p:pic>
      <p:pic>
        <p:nvPicPr>
          <p:cNvPr id="50" name="Picture 49" descr="A screen shot of a phone&#10;&#10;Description automatically generated">
            <a:extLst>
              <a:ext uri="{FF2B5EF4-FFF2-40B4-BE49-F238E27FC236}">
                <a16:creationId xmlns:a16="http://schemas.microsoft.com/office/drawing/2014/main" id="{52EB3355-C907-F9E7-EBBD-47C814BC6FD1}"/>
              </a:ext>
            </a:extLst>
          </p:cNvPr>
          <p:cNvPicPr>
            <a:picLocks noChangeAspect="1"/>
          </p:cNvPicPr>
          <p:nvPr/>
        </p:nvPicPr>
        <p:blipFill>
          <a:blip r:embed="rId14"/>
          <a:stretch>
            <a:fillRect/>
          </a:stretch>
        </p:blipFill>
        <p:spPr>
          <a:xfrm>
            <a:off x="3317673" y="1441374"/>
            <a:ext cx="2286000" cy="3393781"/>
          </a:xfrm>
          <a:prstGeom prst="rect">
            <a:avLst/>
          </a:prstGeom>
        </p:spPr>
      </p:pic>
      <p:pic>
        <p:nvPicPr>
          <p:cNvPr id="52" name="Picture 51" descr="A screenshot of a mobile banking application&#10;&#10;Description automatically generated">
            <a:extLst>
              <a:ext uri="{FF2B5EF4-FFF2-40B4-BE49-F238E27FC236}">
                <a16:creationId xmlns:a16="http://schemas.microsoft.com/office/drawing/2014/main" id="{D902ACAF-D040-9552-D351-C94C0A03D2DE}"/>
              </a:ext>
            </a:extLst>
          </p:cNvPr>
          <p:cNvPicPr>
            <a:picLocks noChangeAspect="1"/>
          </p:cNvPicPr>
          <p:nvPr/>
        </p:nvPicPr>
        <p:blipFill>
          <a:blip r:embed="rId15"/>
          <a:stretch>
            <a:fillRect/>
          </a:stretch>
        </p:blipFill>
        <p:spPr>
          <a:xfrm>
            <a:off x="5822060" y="1432399"/>
            <a:ext cx="2331720" cy="4780026"/>
          </a:xfrm>
          <a:prstGeom prst="rect">
            <a:avLst/>
          </a:prstGeom>
        </p:spPr>
      </p:pic>
      <p:sp>
        <p:nvSpPr>
          <p:cNvPr id="53" name="Rectangle 52">
            <a:extLst>
              <a:ext uri="{FF2B5EF4-FFF2-40B4-BE49-F238E27FC236}">
                <a16:creationId xmlns:a16="http://schemas.microsoft.com/office/drawing/2014/main" id="{C1D9E902-9659-39DD-F1B2-CB0D8FAEA70C}"/>
              </a:ext>
            </a:extLst>
          </p:cNvPr>
          <p:cNvSpPr/>
          <p:nvPr/>
        </p:nvSpPr>
        <p:spPr>
          <a:xfrm>
            <a:off x="4628691" y="4509695"/>
            <a:ext cx="869164" cy="26376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Bent-Up 18">
            <a:extLst>
              <a:ext uri="{FF2B5EF4-FFF2-40B4-BE49-F238E27FC236}">
                <a16:creationId xmlns:a16="http://schemas.microsoft.com/office/drawing/2014/main" id="{FC078746-2DFF-1BC9-0BEB-5022D35B47DF}"/>
              </a:ext>
            </a:extLst>
          </p:cNvPr>
          <p:cNvSpPr/>
          <p:nvPr/>
        </p:nvSpPr>
        <p:spPr>
          <a:xfrm rot="10800000">
            <a:off x="8765624" y="1880127"/>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CFF6AD0-1863-4457-FB29-AC0ABCC1050D}"/>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20">
            <a:extLst>
              <a:ext uri="{FF2B5EF4-FFF2-40B4-BE49-F238E27FC236}">
                <a16:creationId xmlns:a16="http://schemas.microsoft.com/office/drawing/2014/main" id="{89003568-2F78-C11D-0545-953973EFB163}"/>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500.00$ or more</a:t>
            </a:r>
          </a:p>
        </p:txBody>
      </p:sp>
      <p:pic>
        <p:nvPicPr>
          <p:cNvPr id="5" name="Picture 4">
            <a:extLst>
              <a:ext uri="{FF2B5EF4-FFF2-40B4-BE49-F238E27FC236}">
                <a16:creationId xmlns:a16="http://schemas.microsoft.com/office/drawing/2014/main" id="{7D9A5C77-1B54-99E2-AD15-239EFAEBB734}"/>
              </a:ext>
            </a:extLst>
          </p:cNvPr>
          <p:cNvPicPr>
            <a:picLocks noChangeAspect="1"/>
          </p:cNvPicPr>
          <p:nvPr/>
        </p:nvPicPr>
        <p:blipFill rotWithShape="1">
          <a:blip r:embed="rId16"/>
          <a:srcRect l="10372" r="9338" b="23485"/>
          <a:stretch/>
        </p:blipFill>
        <p:spPr>
          <a:xfrm>
            <a:off x="354782" y="1432399"/>
            <a:ext cx="7772400" cy="4940301"/>
          </a:xfrm>
          <a:prstGeom prst="rect">
            <a:avLst/>
          </a:prstGeom>
        </p:spPr>
      </p:pic>
    </p:spTree>
    <p:extLst>
      <p:ext uri="{BB962C8B-B14F-4D97-AF65-F5344CB8AC3E}">
        <p14:creationId xmlns:p14="http://schemas.microsoft.com/office/powerpoint/2010/main" val="215514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heel(1)">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27"/>
                                        </p:tgtEl>
                                      </p:cBhvr>
                                    </p:animEffect>
                                    <p:set>
                                      <p:cBhvr>
                                        <p:cTn id="20" dur="1" fill="hold">
                                          <p:stCondLst>
                                            <p:cond delay="499"/>
                                          </p:stCondLst>
                                        </p:cTn>
                                        <p:tgtEl>
                                          <p:spTgt spid="2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24"/>
                                        </p:tgtEl>
                                      </p:cBhvr>
                                    </p:animEffect>
                                    <p:set>
                                      <p:cBhvr>
                                        <p:cTn id="25" dur="1" fill="hold">
                                          <p:stCondLst>
                                            <p:cond delay="499"/>
                                          </p:stCondLst>
                                        </p:cTn>
                                        <p:tgtEl>
                                          <p:spTgt spid="24"/>
                                        </p:tgtEl>
                                        <p:attrNameLst>
                                          <p:attrName>style.visibility</p:attrName>
                                        </p:attrNameLst>
                                      </p:cBhvr>
                                      <p:to>
                                        <p:strVal val="hidden"/>
                                      </p:to>
                                    </p:set>
                                  </p:childTnLst>
                                </p:cTn>
                              </p:par>
                              <p:par>
                                <p:cTn id="26" presetID="22" presetClass="entr" presetSubtype="4"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heel(1)">
                                      <p:cBhvr>
                                        <p:cTn id="33" dur="500"/>
                                        <p:tgtEl>
                                          <p:spTgt spid="3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30"/>
                                        </p:tgtEl>
                                      </p:cBhvr>
                                    </p:animEffect>
                                    <p:set>
                                      <p:cBhvr>
                                        <p:cTn id="38" dur="1" fill="hold">
                                          <p:stCondLst>
                                            <p:cond delay="499"/>
                                          </p:stCondLst>
                                        </p:cTn>
                                        <p:tgtEl>
                                          <p:spTgt spid="30"/>
                                        </p:tgtEl>
                                        <p:attrNameLst>
                                          <p:attrName>style.visibility</p:attrName>
                                        </p:attrNameLst>
                                      </p:cBhvr>
                                      <p:to>
                                        <p:strVal val="hidden"/>
                                      </p:to>
                                    </p:set>
                                  </p:childTnLst>
                                </p:cTn>
                              </p:par>
                              <p:par>
                                <p:cTn id="39" presetID="42" presetClass="exit" presetSubtype="0" fill="hold" nodeType="withEffect">
                                  <p:stCondLst>
                                    <p:cond delay="0"/>
                                  </p:stCondLst>
                                  <p:childTnLst>
                                    <p:animEffect transition="out" filter="fade">
                                      <p:cBhvr>
                                        <p:cTn id="40" dur="1000"/>
                                        <p:tgtEl>
                                          <p:spTgt spid="24"/>
                                        </p:tgtEl>
                                      </p:cBhvr>
                                    </p:animEffect>
                                    <p:anim calcmode="lin" valueType="num">
                                      <p:cBhvr>
                                        <p:cTn id="41" dur="1000"/>
                                        <p:tgtEl>
                                          <p:spTgt spid="24"/>
                                        </p:tgtEl>
                                        <p:attrNameLst>
                                          <p:attrName>ppt_x</p:attrName>
                                        </p:attrNameLst>
                                      </p:cBhvr>
                                      <p:tavLst>
                                        <p:tav tm="0">
                                          <p:val>
                                            <p:strVal val="ppt_x"/>
                                          </p:val>
                                        </p:tav>
                                        <p:tav tm="100000">
                                          <p:val>
                                            <p:strVal val="ppt_x"/>
                                          </p:val>
                                        </p:tav>
                                      </p:tavLst>
                                    </p:anim>
                                    <p:anim calcmode="lin" valueType="num">
                                      <p:cBhvr>
                                        <p:cTn id="42" dur="1000"/>
                                        <p:tgtEl>
                                          <p:spTgt spid="24"/>
                                        </p:tgtEl>
                                        <p:attrNameLst>
                                          <p:attrName>ppt_y</p:attrName>
                                        </p:attrNameLst>
                                      </p:cBhvr>
                                      <p:tavLst>
                                        <p:tav tm="0">
                                          <p:val>
                                            <p:strVal val="ppt_y"/>
                                          </p:val>
                                        </p:tav>
                                        <p:tav tm="100000">
                                          <p:val>
                                            <p:strVal val="ppt_y+.1"/>
                                          </p:val>
                                        </p:tav>
                                      </p:tavLst>
                                    </p:anim>
                                    <p:set>
                                      <p:cBhvr>
                                        <p:cTn id="43" dur="1" fill="hold">
                                          <p:stCondLst>
                                            <p:cond delay="999"/>
                                          </p:stCondLst>
                                        </p:cTn>
                                        <p:tgtEl>
                                          <p:spTgt spid="24"/>
                                        </p:tgtEl>
                                        <p:attrNameLst>
                                          <p:attrName>style.visibility</p:attrName>
                                        </p:attrNameLst>
                                      </p:cBhvr>
                                      <p:to>
                                        <p:strVal val="hidden"/>
                                      </p:to>
                                    </p:set>
                                  </p:childTnLst>
                                </p:cTn>
                              </p:par>
                              <p:par>
                                <p:cTn id="44" presetID="42" presetClass="exit" presetSubtype="0" fill="hold" nodeType="withEffect">
                                  <p:stCondLst>
                                    <p:cond delay="0"/>
                                  </p:stCondLst>
                                  <p:childTnLst>
                                    <p:animEffect transition="out" filter="fade">
                                      <p:cBhvr>
                                        <p:cTn id="45" dur="1000"/>
                                        <p:tgtEl>
                                          <p:spTgt spid="26"/>
                                        </p:tgtEl>
                                      </p:cBhvr>
                                    </p:animEffect>
                                    <p:anim calcmode="lin" valueType="num">
                                      <p:cBhvr>
                                        <p:cTn id="46" dur="1000"/>
                                        <p:tgtEl>
                                          <p:spTgt spid="26"/>
                                        </p:tgtEl>
                                        <p:attrNameLst>
                                          <p:attrName>ppt_x</p:attrName>
                                        </p:attrNameLst>
                                      </p:cBhvr>
                                      <p:tavLst>
                                        <p:tav tm="0">
                                          <p:val>
                                            <p:strVal val="ppt_x"/>
                                          </p:val>
                                        </p:tav>
                                        <p:tav tm="100000">
                                          <p:val>
                                            <p:strVal val="ppt_x"/>
                                          </p:val>
                                        </p:tav>
                                      </p:tavLst>
                                    </p:anim>
                                    <p:anim calcmode="lin" valueType="num">
                                      <p:cBhvr>
                                        <p:cTn id="47" dur="1000"/>
                                        <p:tgtEl>
                                          <p:spTgt spid="26"/>
                                        </p:tgtEl>
                                        <p:attrNameLst>
                                          <p:attrName>ppt_y</p:attrName>
                                        </p:attrNameLst>
                                      </p:cBhvr>
                                      <p:tavLst>
                                        <p:tav tm="0">
                                          <p:val>
                                            <p:strVal val="ppt_y"/>
                                          </p:val>
                                        </p:tav>
                                        <p:tav tm="100000">
                                          <p:val>
                                            <p:strVal val="ppt_y+.1"/>
                                          </p:val>
                                        </p:tav>
                                      </p:tavLst>
                                    </p:anim>
                                    <p:set>
                                      <p:cBhvr>
                                        <p:cTn id="48" dur="1" fill="hold">
                                          <p:stCondLst>
                                            <p:cond delay="999"/>
                                          </p:stCondLst>
                                        </p:cTn>
                                        <p:tgtEl>
                                          <p:spTgt spid="26"/>
                                        </p:tgtEl>
                                        <p:attrNameLst>
                                          <p:attrName>style.visibility</p:attrName>
                                        </p:attrNameLst>
                                      </p:cBhvr>
                                      <p:to>
                                        <p:strVal val="hidden"/>
                                      </p:to>
                                    </p:set>
                                  </p:childTnLst>
                                </p:cTn>
                              </p:par>
                              <p:par>
                                <p:cTn id="49" presetID="22" presetClass="entr" presetSubtype="4" fill="hold" grpId="1"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par>
                                <p:cTn id="52" presetID="1" presetClass="entr" presetSubtype="0" fill="hold" grpId="0" nodeType="withEffect">
                                  <p:stCondLst>
                                    <p:cond delay="0"/>
                                  </p:stCondLst>
                                  <p:childTnLst>
                                    <p:set>
                                      <p:cBhvr>
                                        <p:cTn id="53" dur="1" fill="hold">
                                          <p:stCondLst>
                                            <p:cond delay="499"/>
                                          </p:stCondLst>
                                        </p:cTn>
                                        <p:tgtEl>
                                          <p:spTgt spid="1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wipe(down)">
                                      <p:cBhvr>
                                        <p:cTn id="58" dur="1000"/>
                                        <p:tgtEl>
                                          <p:spTgt spid="38"/>
                                        </p:tgtEl>
                                      </p:cBhvr>
                                    </p:animEffect>
                                  </p:childTnLst>
                                </p:cTn>
                              </p:par>
                              <p:par>
                                <p:cTn id="59" presetID="22" presetClass="entr" presetSubtype="4"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down)">
                                      <p:cBhvr>
                                        <p:cTn id="61" dur="1500"/>
                                        <p:tgtEl>
                                          <p:spTgt spid="40"/>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1000"/>
                                        <p:tgtEl>
                                          <p:spTgt spid="38"/>
                                        </p:tgtEl>
                                      </p:cBhvr>
                                    </p:animEffect>
                                    <p:set>
                                      <p:cBhvr>
                                        <p:cTn id="66" dur="1" fill="hold">
                                          <p:stCondLst>
                                            <p:cond delay="999"/>
                                          </p:stCondLst>
                                        </p:cTn>
                                        <p:tgtEl>
                                          <p:spTgt spid="38"/>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1500"/>
                                        <p:tgtEl>
                                          <p:spTgt spid="40"/>
                                        </p:tgtEl>
                                      </p:cBhvr>
                                    </p:animEffect>
                                    <p:set>
                                      <p:cBhvr>
                                        <p:cTn id="69" dur="1" fill="hold">
                                          <p:stCondLst>
                                            <p:cond delay="1499"/>
                                          </p:stCondLst>
                                        </p:cTn>
                                        <p:tgtEl>
                                          <p:spTgt spid="40"/>
                                        </p:tgtEl>
                                        <p:attrNameLst>
                                          <p:attrName>style.visibility</p:attrName>
                                        </p:attrNameLst>
                                      </p:cBhvr>
                                      <p:to>
                                        <p:strVal val="hidden"/>
                                      </p:to>
                                    </p:set>
                                  </p:childTnLst>
                                </p:cTn>
                              </p:par>
                              <p:par>
                                <p:cTn id="70" presetID="22" presetClass="entr" presetSubtype="4" fill="hold"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down)">
                                      <p:cBhvr>
                                        <p:cTn id="72" dur="750"/>
                                        <p:tgtEl>
                                          <p:spTgt spid="42"/>
                                        </p:tgtEl>
                                      </p:cBhvr>
                                    </p:animEffect>
                                  </p:childTnLst>
                                </p:cTn>
                              </p:par>
                              <p:par>
                                <p:cTn id="73" presetID="22" presetClass="entr" presetSubtype="4"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down)">
                                      <p:cBhvr>
                                        <p:cTn id="75" dur="750"/>
                                        <p:tgtEl>
                                          <p:spTgt spid="44"/>
                                        </p:tgtEl>
                                      </p:cBhvr>
                                    </p:animEffect>
                                  </p:childTnLst>
                                </p:cTn>
                              </p:par>
                              <p:par>
                                <p:cTn id="76" presetID="10" presetClass="exit" presetSubtype="0" fill="hold" nodeType="withEffect">
                                  <p:stCondLst>
                                    <p:cond delay="0"/>
                                  </p:stCondLst>
                                  <p:childTnLst>
                                    <p:animEffect transition="out" filter="fade">
                                      <p:cBhvr>
                                        <p:cTn id="77" dur="1000"/>
                                        <p:tgtEl>
                                          <p:spTgt spid="42"/>
                                        </p:tgtEl>
                                      </p:cBhvr>
                                    </p:animEffect>
                                    <p:set>
                                      <p:cBhvr>
                                        <p:cTn id="78" dur="1" fill="hold">
                                          <p:stCondLst>
                                            <p:cond delay="999"/>
                                          </p:stCondLst>
                                        </p:cTn>
                                        <p:tgtEl>
                                          <p:spTgt spid="42"/>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1000"/>
                                        <p:tgtEl>
                                          <p:spTgt spid="44"/>
                                        </p:tgtEl>
                                      </p:cBhvr>
                                    </p:animEffect>
                                    <p:set>
                                      <p:cBhvr>
                                        <p:cTn id="81" dur="1" fill="hold">
                                          <p:stCondLst>
                                            <p:cond delay="999"/>
                                          </p:stCondLst>
                                        </p:cTn>
                                        <p:tgtEl>
                                          <p:spTgt spid="44"/>
                                        </p:tgtEl>
                                        <p:attrNameLst>
                                          <p:attrName>style.visibility</p:attrName>
                                        </p:attrNameLst>
                                      </p:cBhvr>
                                      <p:to>
                                        <p:strVal val="hidden"/>
                                      </p:to>
                                    </p:set>
                                  </p:childTnLst>
                                </p:cTn>
                              </p:par>
                              <p:par>
                                <p:cTn id="82" presetID="22" presetClass="entr" presetSubtype="4" fill="hold" nodeType="with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wipe(down)">
                                      <p:cBhvr>
                                        <p:cTn id="84" dur="500"/>
                                        <p:tgtEl>
                                          <p:spTgt spid="46"/>
                                        </p:tgtEl>
                                      </p:cBhvr>
                                    </p:animEffect>
                                  </p:childTnLst>
                                </p:cTn>
                              </p:par>
                              <p:par>
                                <p:cTn id="85" presetID="22" presetClass="entr" presetSubtype="4" fill="hold"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down)">
                                      <p:cBhvr>
                                        <p:cTn id="87" dur="500"/>
                                        <p:tgtEl>
                                          <p:spTgt spid="4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nodeType="clickEffect">
                                  <p:stCondLst>
                                    <p:cond delay="0"/>
                                  </p:stCondLst>
                                  <p:childTnLst>
                                    <p:animEffect transition="out" filter="fade">
                                      <p:cBhvr>
                                        <p:cTn id="91" dur="1000"/>
                                        <p:tgtEl>
                                          <p:spTgt spid="46"/>
                                        </p:tgtEl>
                                      </p:cBhvr>
                                    </p:animEffect>
                                    <p:set>
                                      <p:cBhvr>
                                        <p:cTn id="92" dur="1" fill="hold">
                                          <p:stCondLst>
                                            <p:cond delay="999"/>
                                          </p:stCondLst>
                                        </p:cTn>
                                        <p:tgtEl>
                                          <p:spTgt spid="46"/>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500"/>
                                        <p:tgtEl>
                                          <p:spTgt spid="48"/>
                                        </p:tgtEl>
                                      </p:cBhvr>
                                    </p:animEffect>
                                    <p:set>
                                      <p:cBhvr>
                                        <p:cTn id="95" dur="1" fill="hold">
                                          <p:stCondLst>
                                            <p:cond delay="499"/>
                                          </p:stCondLst>
                                        </p:cTn>
                                        <p:tgtEl>
                                          <p:spTgt spid="48"/>
                                        </p:tgtEl>
                                        <p:attrNameLst>
                                          <p:attrName>style.visibility</p:attrName>
                                        </p:attrNameLst>
                                      </p:cBhvr>
                                      <p:to>
                                        <p:strVal val="hidden"/>
                                      </p:to>
                                    </p:set>
                                  </p:childTnLst>
                                </p:cTn>
                              </p:par>
                              <p:par>
                                <p:cTn id="96" presetID="22" presetClass="entr" presetSubtype="4" fill="hold"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down)">
                                      <p:cBhvr>
                                        <p:cTn id="98" dur="500"/>
                                        <p:tgtEl>
                                          <p:spTgt spid="50"/>
                                        </p:tgtEl>
                                      </p:cBhvr>
                                    </p:animEffect>
                                  </p:childTnLst>
                                </p:cTn>
                              </p:par>
                              <p:par>
                                <p:cTn id="99" presetID="22" presetClass="entr" presetSubtype="4" fill="hold" nodeType="with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down)">
                                      <p:cBhvr>
                                        <p:cTn id="101" dur="1250"/>
                                        <p:tgtEl>
                                          <p:spTgt spid="52"/>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nodeType="clickEffect">
                                  <p:stCondLst>
                                    <p:cond delay="0"/>
                                  </p:stCondLst>
                                  <p:childTnLst>
                                    <p:animEffect transition="out" filter="fade">
                                      <p:cBhvr>
                                        <p:cTn id="105" dur="500"/>
                                        <p:tgtEl>
                                          <p:spTgt spid="52"/>
                                        </p:tgtEl>
                                      </p:cBhvr>
                                    </p:animEffect>
                                    <p:set>
                                      <p:cBhvr>
                                        <p:cTn id="106" dur="1" fill="hold">
                                          <p:stCondLst>
                                            <p:cond delay="499"/>
                                          </p:stCondLst>
                                        </p:cTn>
                                        <p:tgtEl>
                                          <p:spTgt spid="52"/>
                                        </p:tgtEl>
                                        <p:attrNameLst>
                                          <p:attrName>style.visibility</p:attrName>
                                        </p:attrNameLst>
                                      </p:cBhvr>
                                      <p:to>
                                        <p:strVal val="hidden"/>
                                      </p:to>
                                    </p:set>
                                  </p:childTnLst>
                                </p:cTn>
                              </p:par>
                              <p:par>
                                <p:cTn id="107" presetID="21" presetClass="entr" presetSubtype="1"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heel(1)">
                                      <p:cBhvr>
                                        <p:cTn id="109" dur="500"/>
                                        <p:tgtEl>
                                          <p:spTgt spid="5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xit" presetSubtype="0" fill="hold" grpId="1" nodeType="clickEffect">
                                  <p:stCondLst>
                                    <p:cond delay="0"/>
                                  </p:stCondLst>
                                  <p:childTnLst>
                                    <p:animEffect transition="out" filter="fade">
                                      <p:cBhvr>
                                        <p:cTn id="113" dur="500"/>
                                        <p:tgtEl>
                                          <p:spTgt spid="53"/>
                                        </p:tgtEl>
                                      </p:cBhvr>
                                    </p:animEffect>
                                    <p:set>
                                      <p:cBhvr>
                                        <p:cTn id="114" dur="1" fill="hold">
                                          <p:stCondLst>
                                            <p:cond delay="499"/>
                                          </p:stCondLst>
                                        </p:cTn>
                                        <p:tgtEl>
                                          <p:spTgt spid="53"/>
                                        </p:tgtEl>
                                        <p:attrNameLst>
                                          <p:attrName>style.visibility</p:attrName>
                                        </p:attrNameLst>
                                      </p:cBhvr>
                                      <p:to>
                                        <p:strVal val="hidden"/>
                                      </p:to>
                                    </p:set>
                                  </p:childTnLst>
                                </p:cTn>
                              </p:par>
                              <p:par>
                                <p:cTn id="115" presetID="42" presetClass="exit" presetSubtype="0" fill="hold" nodeType="withEffect">
                                  <p:stCondLst>
                                    <p:cond delay="0"/>
                                  </p:stCondLst>
                                  <p:childTnLst>
                                    <p:animEffect transition="out" filter="fade">
                                      <p:cBhvr>
                                        <p:cTn id="116" dur="500"/>
                                        <p:tgtEl>
                                          <p:spTgt spid="50"/>
                                        </p:tgtEl>
                                      </p:cBhvr>
                                    </p:animEffect>
                                    <p:anim calcmode="lin" valueType="num">
                                      <p:cBhvr>
                                        <p:cTn id="117" dur="500"/>
                                        <p:tgtEl>
                                          <p:spTgt spid="50"/>
                                        </p:tgtEl>
                                        <p:attrNameLst>
                                          <p:attrName>ppt_x</p:attrName>
                                        </p:attrNameLst>
                                      </p:cBhvr>
                                      <p:tavLst>
                                        <p:tav tm="0">
                                          <p:val>
                                            <p:strVal val="ppt_x"/>
                                          </p:val>
                                        </p:tav>
                                        <p:tav tm="100000">
                                          <p:val>
                                            <p:strVal val="ppt_x"/>
                                          </p:val>
                                        </p:tav>
                                      </p:tavLst>
                                    </p:anim>
                                    <p:anim calcmode="lin" valueType="num">
                                      <p:cBhvr>
                                        <p:cTn id="118" dur="500"/>
                                        <p:tgtEl>
                                          <p:spTgt spid="50"/>
                                        </p:tgtEl>
                                        <p:attrNameLst>
                                          <p:attrName>ppt_y</p:attrName>
                                        </p:attrNameLst>
                                      </p:cBhvr>
                                      <p:tavLst>
                                        <p:tav tm="0">
                                          <p:val>
                                            <p:strVal val="ppt_y"/>
                                          </p:val>
                                        </p:tav>
                                        <p:tav tm="100000">
                                          <p:val>
                                            <p:strVal val="ppt_y+.1"/>
                                          </p:val>
                                        </p:tav>
                                      </p:tavLst>
                                    </p:anim>
                                    <p:set>
                                      <p:cBhvr>
                                        <p:cTn id="119" dur="1" fill="hold">
                                          <p:stCondLst>
                                            <p:cond delay="499"/>
                                          </p:stCondLst>
                                        </p:cTn>
                                        <p:tgtEl>
                                          <p:spTgt spid="50"/>
                                        </p:tgtEl>
                                        <p:attrNameLst>
                                          <p:attrName>style.visibility</p:attrName>
                                        </p:attrNameLst>
                                      </p:cBhvr>
                                      <p:to>
                                        <p:strVal val="hidden"/>
                                      </p:to>
                                    </p:set>
                                  </p:childTnLst>
                                </p:cTn>
                              </p:par>
                              <p:par>
                                <p:cTn id="120" presetID="22" presetClass="entr" presetSubtype="4" fill="hold" grpId="1"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wipe(down)">
                                      <p:cBhvr>
                                        <p:cTn id="122" dur="500"/>
                                        <p:tgtEl>
                                          <p:spTgt spid="31"/>
                                        </p:tgtEl>
                                      </p:cBhvr>
                                    </p:animEffect>
                                  </p:childTnLst>
                                </p:cTn>
                              </p:par>
                              <p:par>
                                <p:cTn id="123" presetID="22" presetClass="entr" presetSubtype="4" fill="hold" grpId="0" nodeType="with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wipe(down)">
                                      <p:cBhvr>
                                        <p:cTn id="125" dur="500"/>
                                        <p:tgtEl>
                                          <p:spTgt spid="28"/>
                                        </p:tgtEl>
                                      </p:cBhvr>
                                    </p:animEffect>
                                  </p:childTnLst>
                                </p:cTn>
                              </p:par>
                              <p:par>
                                <p:cTn id="126" presetID="47" presetClass="entr" presetSubtype="0" fill="hold" grpId="0" nodeType="with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fade">
                                      <p:cBhvr>
                                        <p:cTn id="128" dur="750"/>
                                        <p:tgtEl>
                                          <p:spTgt spid="20"/>
                                        </p:tgtEl>
                                      </p:cBhvr>
                                    </p:animEffect>
                                    <p:anim calcmode="lin" valueType="num">
                                      <p:cBhvr>
                                        <p:cTn id="129" dur="750" fill="hold"/>
                                        <p:tgtEl>
                                          <p:spTgt spid="20"/>
                                        </p:tgtEl>
                                        <p:attrNameLst>
                                          <p:attrName>ppt_x</p:attrName>
                                        </p:attrNameLst>
                                      </p:cBhvr>
                                      <p:tavLst>
                                        <p:tav tm="0">
                                          <p:val>
                                            <p:strVal val="#ppt_x"/>
                                          </p:val>
                                        </p:tav>
                                        <p:tav tm="100000">
                                          <p:val>
                                            <p:strVal val="#ppt_x"/>
                                          </p:val>
                                        </p:tav>
                                      </p:tavLst>
                                    </p:anim>
                                    <p:anim calcmode="lin" valueType="num">
                                      <p:cBhvr>
                                        <p:cTn id="130" dur="750" fill="hold"/>
                                        <p:tgtEl>
                                          <p:spTgt spid="20"/>
                                        </p:tgtEl>
                                        <p:attrNameLst>
                                          <p:attrName>ppt_y</p:attrName>
                                        </p:attrNameLst>
                                      </p:cBhvr>
                                      <p:tavLst>
                                        <p:tav tm="0">
                                          <p:val>
                                            <p:strVal val="#ppt_y-.1"/>
                                          </p:val>
                                        </p:tav>
                                        <p:tav tm="100000">
                                          <p:val>
                                            <p:strVal val="#ppt_y"/>
                                          </p:val>
                                        </p:tav>
                                      </p:tavLst>
                                    </p:anim>
                                  </p:childTnLst>
                                </p:cTn>
                              </p:par>
                              <p:par>
                                <p:cTn id="131" presetID="22" presetClass="entr" presetSubtype="4" fill="hold" nodeType="withEffect">
                                  <p:stCondLst>
                                    <p:cond delay="0"/>
                                  </p:stCondLst>
                                  <p:childTnLst>
                                    <p:set>
                                      <p:cBhvr>
                                        <p:cTn id="132" dur="1" fill="hold">
                                          <p:stCondLst>
                                            <p:cond delay="0"/>
                                          </p:stCondLst>
                                        </p:cTn>
                                        <p:tgtEl>
                                          <p:spTgt spid="5"/>
                                        </p:tgtEl>
                                        <p:attrNameLst>
                                          <p:attrName>style.visibility</p:attrName>
                                        </p:attrNameLst>
                                      </p:cBhvr>
                                      <p:to>
                                        <p:strVal val="visible"/>
                                      </p:to>
                                    </p:set>
                                    <p:animEffect transition="in" filter="wipe(down)">
                                      <p:cBhvr>
                                        <p:cTn id="1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28" grpId="1" animBg="1"/>
      <p:bldP spid="31" grpId="0" animBg="1"/>
      <p:bldP spid="31" grpId="1" animBg="1"/>
      <p:bldP spid="27" grpId="0" animBg="1"/>
      <p:bldP spid="27" grpId="1" animBg="1"/>
      <p:bldP spid="30" grpId="0" animBg="1"/>
      <p:bldP spid="30" grpId="1" animBg="1"/>
      <p:bldP spid="53" grpId="0" animBg="1"/>
      <p:bldP spid="53" grpId="1"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B8E5A91-5554-26F4-9168-709CCBCCA7F3}"/>
              </a:ext>
            </a:extLst>
          </p:cNvPr>
          <p:cNvSpPr>
            <a:spLocks noGrp="1"/>
          </p:cNvSpPr>
          <p:nvPr>
            <p:ph type="title"/>
          </p:nvPr>
        </p:nvSpPr>
        <p:spPr>
          <a:xfrm>
            <a:off x="1120352" y="240562"/>
            <a:ext cx="7172622" cy="538385"/>
          </a:xfrm>
        </p:spPr>
        <p:txBody>
          <a:bodyPr/>
          <a:lstStyle/>
          <a:p>
            <a:r>
              <a:rPr lang="en-US" sz="3000" dirty="0">
                <a:solidFill>
                  <a:srgbClr val="0068FF"/>
                </a:solidFill>
                <a:latin typeface="Montserrat" panose="00000500000000000000" pitchFamily="50" charset="0"/>
              </a:rPr>
              <a:t>SMART OTP ADVANCE –  QR CODE</a:t>
            </a:r>
          </a:p>
        </p:txBody>
      </p:sp>
      <p:grpSp>
        <p:nvGrpSpPr>
          <p:cNvPr id="8" name="Group 7">
            <a:extLst>
              <a:ext uri="{FF2B5EF4-FFF2-40B4-BE49-F238E27FC236}">
                <a16:creationId xmlns:a16="http://schemas.microsoft.com/office/drawing/2014/main" id="{AD51D3BD-CAF9-2068-C73C-29524E1160DF}"/>
              </a:ext>
            </a:extLst>
          </p:cNvPr>
          <p:cNvGrpSpPr/>
          <p:nvPr/>
        </p:nvGrpSpPr>
        <p:grpSpPr>
          <a:xfrm>
            <a:off x="361527" y="253957"/>
            <a:ext cx="608989" cy="542532"/>
            <a:chOff x="1800836" y="692330"/>
            <a:chExt cx="385893" cy="343782"/>
          </a:xfrm>
        </p:grpSpPr>
        <p:sp>
          <p:nvSpPr>
            <p:cNvPr id="9" name="Hexagon 8">
              <a:extLst>
                <a:ext uri="{FF2B5EF4-FFF2-40B4-BE49-F238E27FC236}">
                  <a16:creationId xmlns:a16="http://schemas.microsoft.com/office/drawing/2014/main" id="{DB53F611-CCF5-5777-36DA-B1AA38649BAC}"/>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0" name="Graphic 9" descr="Brainstorm outline">
              <a:extLst>
                <a:ext uri="{FF2B5EF4-FFF2-40B4-BE49-F238E27FC236}">
                  <a16:creationId xmlns:a16="http://schemas.microsoft.com/office/drawing/2014/main" id="{1C0C3191-CB89-FE4C-72BF-5259DFF2CF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sp>
        <p:nvSpPr>
          <p:cNvPr id="16" name="Rectangle 20">
            <a:extLst>
              <a:ext uri="{FF2B5EF4-FFF2-40B4-BE49-F238E27FC236}">
                <a16:creationId xmlns:a16="http://schemas.microsoft.com/office/drawing/2014/main" id="{E6A6F481-03D3-4AF4-5D04-F737B56834DC}"/>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500.00$ or more</a:t>
            </a:r>
          </a:p>
        </p:txBody>
      </p:sp>
      <p:sp>
        <p:nvSpPr>
          <p:cNvPr id="17" name="Rectangle: Rounded Corners 16">
            <a:extLst>
              <a:ext uri="{FF2B5EF4-FFF2-40B4-BE49-F238E27FC236}">
                <a16:creationId xmlns:a16="http://schemas.microsoft.com/office/drawing/2014/main" id="{DD5927FA-5D53-E211-6B24-24479F33F97F}"/>
              </a:ext>
            </a:extLst>
          </p:cNvPr>
          <p:cNvSpPr/>
          <p:nvPr/>
        </p:nvSpPr>
        <p:spPr>
          <a:xfrm>
            <a:off x="8446142"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5">
            <a:extLst>
              <a:ext uri="{FF2B5EF4-FFF2-40B4-BE49-F238E27FC236}">
                <a16:creationId xmlns:a16="http://schemas.microsoft.com/office/drawing/2014/main" id="{9549DC58-F75D-AA2C-B1A2-AED539CF4A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4305" y="5871534"/>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9" name="Group 18">
            <a:extLst>
              <a:ext uri="{FF2B5EF4-FFF2-40B4-BE49-F238E27FC236}">
                <a16:creationId xmlns:a16="http://schemas.microsoft.com/office/drawing/2014/main" id="{1BE30AD7-8F02-31F2-2ED6-1C74BFE82B5A}"/>
              </a:ext>
            </a:extLst>
          </p:cNvPr>
          <p:cNvGrpSpPr/>
          <p:nvPr/>
        </p:nvGrpSpPr>
        <p:grpSpPr>
          <a:xfrm>
            <a:off x="9224835" y="3863517"/>
            <a:ext cx="1506134" cy="660283"/>
            <a:chOff x="8207372" y="3848277"/>
            <a:chExt cx="1662113" cy="728663"/>
          </a:xfrm>
        </p:grpSpPr>
        <p:sp>
          <p:nvSpPr>
            <p:cNvPr id="20" name="Rectangle: Rounded Corners 19">
              <a:extLst>
                <a:ext uri="{FF2B5EF4-FFF2-40B4-BE49-F238E27FC236}">
                  <a16:creationId xmlns:a16="http://schemas.microsoft.com/office/drawing/2014/main" id="{4DECB139-58CF-D443-21AA-B6CC8571AFD3}"/>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
              <a:extLst>
                <a:ext uri="{FF2B5EF4-FFF2-40B4-BE49-F238E27FC236}">
                  <a16:creationId xmlns:a16="http://schemas.microsoft.com/office/drawing/2014/main" id="{9AAB4C2B-A23F-9BD1-FEF2-F13BD8EAEFD6}"/>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22" name="Down Arrow 83">
            <a:extLst>
              <a:ext uri="{FF2B5EF4-FFF2-40B4-BE49-F238E27FC236}">
                <a16:creationId xmlns:a16="http://schemas.microsoft.com/office/drawing/2014/main" id="{B690FE10-EB70-9CB7-5665-22C3E8B91FF7}"/>
              </a:ext>
            </a:extLst>
          </p:cNvPr>
          <p:cNvSpPr>
            <a:spLocks noChangeArrowheads="1"/>
          </p:cNvSpPr>
          <p:nvPr/>
        </p:nvSpPr>
        <p:spPr bwMode="auto">
          <a:xfrm>
            <a:off x="9626185" y="279093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23" name="Picture 5">
            <a:extLst>
              <a:ext uri="{FF2B5EF4-FFF2-40B4-BE49-F238E27FC236}">
                <a16:creationId xmlns:a16="http://schemas.microsoft.com/office/drawing/2014/main" id="{C344C034-334B-2934-80BE-BBBEF2F090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86409" y="5841733"/>
            <a:ext cx="608496" cy="634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 name="Down Arrow 83">
            <a:extLst>
              <a:ext uri="{FF2B5EF4-FFF2-40B4-BE49-F238E27FC236}">
                <a16:creationId xmlns:a16="http://schemas.microsoft.com/office/drawing/2014/main" id="{4668525B-1CA4-CD95-6844-8BA09ECA9451}"/>
              </a:ext>
            </a:extLst>
          </p:cNvPr>
          <p:cNvSpPr>
            <a:spLocks noChangeArrowheads="1"/>
          </p:cNvSpPr>
          <p:nvPr/>
        </p:nvSpPr>
        <p:spPr bwMode="auto">
          <a:xfrm rot="10800000">
            <a:off x="9934031" y="278158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25" name="Group 24">
            <a:extLst>
              <a:ext uri="{FF2B5EF4-FFF2-40B4-BE49-F238E27FC236}">
                <a16:creationId xmlns:a16="http://schemas.microsoft.com/office/drawing/2014/main" id="{E7846F64-29AA-631D-7646-2C27DC627F7F}"/>
              </a:ext>
            </a:extLst>
          </p:cNvPr>
          <p:cNvGrpSpPr/>
          <p:nvPr/>
        </p:nvGrpSpPr>
        <p:grpSpPr>
          <a:xfrm>
            <a:off x="9270870" y="1431533"/>
            <a:ext cx="1263024" cy="1263024"/>
            <a:chOff x="8258174" y="1164431"/>
            <a:chExt cx="1393826" cy="1393826"/>
          </a:xfrm>
        </p:grpSpPr>
        <p:sp>
          <p:nvSpPr>
            <p:cNvPr id="26" name="Oval 25">
              <a:extLst>
                <a:ext uri="{FF2B5EF4-FFF2-40B4-BE49-F238E27FC236}">
                  <a16:creationId xmlns:a16="http://schemas.microsoft.com/office/drawing/2014/main" id="{449033E8-8F17-9A7A-1B50-942BEC366791}"/>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7">
              <a:extLst>
                <a:ext uri="{FF2B5EF4-FFF2-40B4-BE49-F238E27FC236}">
                  <a16:creationId xmlns:a16="http://schemas.microsoft.com/office/drawing/2014/main" id="{437E30AD-83FE-147B-4790-8E9FB9EFDE4C}"/>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28" name="Down Arrow 83">
            <a:extLst>
              <a:ext uri="{FF2B5EF4-FFF2-40B4-BE49-F238E27FC236}">
                <a16:creationId xmlns:a16="http://schemas.microsoft.com/office/drawing/2014/main" id="{C04B2119-BFFE-0926-C246-8EF79E8AEBA5}"/>
              </a:ext>
            </a:extLst>
          </p:cNvPr>
          <p:cNvSpPr>
            <a:spLocks noChangeArrowheads="1"/>
          </p:cNvSpPr>
          <p:nvPr/>
        </p:nvSpPr>
        <p:spPr bwMode="auto">
          <a:xfrm rot="10800000">
            <a:off x="9839805" y="4645516"/>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29" name="Arrow: Bent-Up 28">
            <a:extLst>
              <a:ext uri="{FF2B5EF4-FFF2-40B4-BE49-F238E27FC236}">
                <a16:creationId xmlns:a16="http://schemas.microsoft.com/office/drawing/2014/main" id="{DD500948-A8F1-EBEE-E8AB-890E46D72094}"/>
              </a:ext>
            </a:extLst>
          </p:cNvPr>
          <p:cNvSpPr/>
          <p:nvPr/>
        </p:nvSpPr>
        <p:spPr>
          <a:xfrm rot="10800000">
            <a:off x="8792000" y="2055967"/>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screenshot of a account&#10;&#10;Description automatically generated">
            <a:extLst>
              <a:ext uri="{FF2B5EF4-FFF2-40B4-BE49-F238E27FC236}">
                <a16:creationId xmlns:a16="http://schemas.microsoft.com/office/drawing/2014/main" id="{9FE92D16-770E-99A2-95A7-0EA9E0F9B908}"/>
              </a:ext>
            </a:extLst>
          </p:cNvPr>
          <p:cNvPicPr>
            <a:picLocks noChangeAspect="1"/>
          </p:cNvPicPr>
          <p:nvPr/>
        </p:nvPicPr>
        <p:blipFill>
          <a:blip r:embed="rId6"/>
          <a:stretch>
            <a:fillRect/>
          </a:stretch>
        </p:blipFill>
        <p:spPr>
          <a:xfrm>
            <a:off x="386513" y="1400787"/>
            <a:ext cx="5257800" cy="2934586"/>
          </a:xfrm>
          <a:prstGeom prst="rect">
            <a:avLst/>
          </a:prstGeom>
        </p:spPr>
      </p:pic>
      <p:sp>
        <p:nvSpPr>
          <p:cNvPr id="32" name="Rectangle 31">
            <a:extLst>
              <a:ext uri="{FF2B5EF4-FFF2-40B4-BE49-F238E27FC236}">
                <a16:creationId xmlns:a16="http://schemas.microsoft.com/office/drawing/2014/main" id="{1FF1E359-2BA6-40DE-7B94-EF4FE3FF8585}"/>
              </a:ext>
            </a:extLst>
          </p:cNvPr>
          <p:cNvSpPr/>
          <p:nvPr/>
        </p:nvSpPr>
        <p:spPr>
          <a:xfrm>
            <a:off x="666021" y="3961255"/>
            <a:ext cx="1118817" cy="28543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screenshot of a phone&#10;&#10;Description automatically generated">
            <a:extLst>
              <a:ext uri="{FF2B5EF4-FFF2-40B4-BE49-F238E27FC236}">
                <a16:creationId xmlns:a16="http://schemas.microsoft.com/office/drawing/2014/main" id="{C3458208-71C4-F347-BCF3-D3ACE7F76DEA}"/>
              </a:ext>
            </a:extLst>
          </p:cNvPr>
          <p:cNvPicPr>
            <a:picLocks noChangeAspect="1"/>
          </p:cNvPicPr>
          <p:nvPr/>
        </p:nvPicPr>
        <p:blipFill>
          <a:blip r:embed="rId7"/>
          <a:stretch>
            <a:fillRect/>
          </a:stretch>
        </p:blipFill>
        <p:spPr>
          <a:xfrm>
            <a:off x="5891037" y="1406176"/>
            <a:ext cx="2286000" cy="3406588"/>
          </a:xfrm>
          <a:prstGeom prst="rect">
            <a:avLst/>
          </a:prstGeom>
        </p:spPr>
      </p:pic>
      <p:sp>
        <p:nvSpPr>
          <p:cNvPr id="35" name="Rectangle 34">
            <a:extLst>
              <a:ext uri="{FF2B5EF4-FFF2-40B4-BE49-F238E27FC236}">
                <a16:creationId xmlns:a16="http://schemas.microsoft.com/office/drawing/2014/main" id="{D5FF21B4-BF76-5B9C-51F1-3158D612EB3F}"/>
              </a:ext>
            </a:extLst>
          </p:cNvPr>
          <p:cNvSpPr/>
          <p:nvPr/>
        </p:nvSpPr>
        <p:spPr>
          <a:xfrm>
            <a:off x="7359161" y="4490632"/>
            <a:ext cx="707783" cy="24842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descr="A qr code on a white background&#10;&#10;Description automatically generated">
            <a:extLst>
              <a:ext uri="{FF2B5EF4-FFF2-40B4-BE49-F238E27FC236}">
                <a16:creationId xmlns:a16="http://schemas.microsoft.com/office/drawing/2014/main" id="{D7BC39BD-D854-5A01-28A1-35D4602650AF}"/>
              </a:ext>
            </a:extLst>
          </p:cNvPr>
          <p:cNvPicPr>
            <a:picLocks noChangeAspect="1"/>
          </p:cNvPicPr>
          <p:nvPr/>
        </p:nvPicPr>
        <p:blipFill>
          <a:blip r:embed="rId8"/>
          <a:stretch>
            <a:fillRect/>
          </a:stretch>
        </p:blipFill>
        <p:spPr>
          <a:xfrm>
            <a:off x="5909877" y="1404602"/>
            <a:ext cx="2286000" cy="3409736"/>
          </a:xfrm>
          <a:prstGeom prst="rect">
            <a:avLst/>
          </a:prstGeom>
        </p:spPr>
      </p:pic>
      <p:pic>
        <p:nvPicPr>
          <p:cNvPr id="39" name="Picture 38" descr="A blue sign with white text&#10;&#10;Description automatically generated">
            <a:extLst>
              <a:ext uri="{FF2B5EF4-FFF2-40B4-BE49-F238E27FC236}">
                <a16:creationId xmlns:a16="http://schemas.microsoft.com/office/drawing/2014/main" id="{9C564A03-B044-0090-CE8C-19EA3E1D18ED}"/>
              </a:ext>
            </a:extLst>
          </p:cNvPr>
          <p:cNvPicPr>
            <a:picLocks noChangeAspect="1"/>
          </p:cNvPicPr>
          <p:nvPr/>
        </p:nvPicPr>
        <p:blipFill>
          <a:blip r:embed="rId9"/>
          <a:stretch>
            <a:fillRect/>
          </a:stretch>
        </p:blipFill>
        <p:spPr>
          <a:xfrm>
            <a:off x="3363439" y="1400787"/>
            <a:ext cx="2286000" cy="4628619"/>
          </a:xfrm>
          <a:prstGeom prst="rect">
            <a:avLst/>
          </a:prstGeom>
        </p:spPr>
      </p:pic>
      <p:pic>
        <p:nvPicPr>
          <p:cNvPr id="41" name="Picture 40" descr="A screenshot of a qr code&#10;&#10;Description automatically generated">
            <a:extLst>
              <a:ext uri="{FF2B5EF4-FFF2-40B4-BE49-F238E27FC236}">
                <a16:creationId xmlns:a16="http://schemas.microsoft.com/office/drawing/2014/main" id="{EC6DB0ED-7F0C-675C-31EF-99BF1CE0C8BB}"/>
              </a:ext>
            </a:extLst>
          </p:cNvPr>
          <p:cNvPicPr>
            <a:picLocks noChangeAspect="1"/>
          </p:cNvPicPr>
          <p:nvPr/>
        </p:nvPicPr>
        <p:blipFill>
          <a:blip r:embed="rId10"/>
          <a:stretch>
            <a:fillRect/>
          </a:stretch>
        </p:blipFill>
        <p:spPr>
          <a:xfrm>
            <a:off x="5902227" y="1414234"/>
            <a:ext cx="2286000" cy="3390472"/>
          </a:xfrm>
          <a:prstGeom prst="rect">
            <a:avLst/>
          </a:prstGeom>
        </p:spPr>
      </p:pic>
      <p:pic>
        <p:nvPicPr>
          <p:cNvPr id="43" name="Picture 42" descr="A screen shot of a phone&#10;&#10;Description automatically generated">
            <a:extLst>
              <a:ext uri="{FF2B5EF4-FFF2-40B4-BE49-F238E27FC236}">
                <a16:creationId xmlns:a16="http://schemas.microsoft.com/office/drawing/2014/main" id="{784AA232-D799-8DDA-614B-11B108DA3381}"/>
              </a:ext>
            </a:extLst>
          </p:cNvPr>
          <p:cNvPicPr>
            <a:picLocks noChangeAspect="1"/>
          </p:cNvPicPr>
          <p:nvPr/>
        </p:nvPicPr>
        <p:blipFill>
          <a:blip r:embed="rId11"/>
          <a:stretch>
            <a:fillRect/>
          </a:stretch>
        </p:blipFill>
        <p:spPr>
          <a:xfrm>
            <a:off x="3359400" y="1400786"/>
            <a:ext cx="2286000" cy="4628619"/>
          </a:xfrm>
          <a:prstGeom prst="rect">
            <a:avLst/>
          </a:prstGeom>
        </p:spPr>
      </p:pic>
      <p:pic>
        <p:nvPicPr>
          <p:cNvPr id="45" name="Picture 44" descr="A screenshot of a qr code&#10;&#10;Description automatically generated">
            <a:extLst>
              <a:ext uri="{FF2B5EF4-FFF2-40B4-BE49-F238E27FC236}">
                <a16:creationId xmlns:a16="http://schemas.microsoft.com/office/drawing/2014/main" id="{47579431-ECF7-B32B-97CB-563B1C5E6AE3}"/>
              </a:ext>
            </a:extLst>
          </p:cNvPr>
          <p:cNvPicPr>
            <a:picLocks noChangeAspect="1"/>
          </p:cNvPicPr>
          <p:nvPr/>
        </p:nvPicPr>
        <p:blipFill>
          <a:blip r:embed="rId12"/>
          <a:stretch>
            <a:fillRect/>
          </a:stretch>
        </p:blipFill>
        <p:spPr>
          <a:xfrm>
            <a:off x="5912471" y="1409449"/>
            <a:ext cx="2286000" cy="3403315"/>
          </a:xfrm>
          <a:prstGeom prst="rect">
            <a:avLst/>
          </a:prstGeom>
        </p:spPr>
      </p:pic>
      <p:pic>
        <p:nvPicPr>
          <p:cNvPr id="47" name="Picture 46" descr="A screen shot of a qr code&#10;&#10;Description automatically generated">
            <a:extLst>
              <a:ext uri="{FF2B5EF4-FFF2-40B4-BE49-F238E27FC236}">
                <a16:creationId xmlns:a16="http://schemas.microsoft.com/office/drawing/2014/main" id="{F1E38A7A-4019-0FCA-1A42-10C612E0649F}"/>
              </a:ext>
            </a:extLst>
          </p:cNvPr>
          <p:cNvPicPr>
            <a:picLocks noChangeAspect="1"/>
          </p:cNvPicPr>
          <p:nvPr/>
        </p:nvPicPr>
        <p:blipFill>
          <a:blip r:embed="rId13"/>
          <a:stretch>
            <a:fillRect/>
          </a:stretch>
        </p:blipFill>
        <p:spPr>
          <a:xfrm>
            <a:off x="3355361" y="1385538"/>
            <a:ext cx="2286000" cy="4693825"/>
          </a:xfrm>
          <a:prstGeom prst="rect">
            <a:avLst/>
          </a:prstGeom>
        </p:spPr>
      </p:pic>
      <p:pic>
        <p:nvPicPr>
          <p:cNvPr id="49" name="Picture 48" descr="A qr code on a white background&#10;&#10;Description automatically generated">
            <a:extLst>
              <a:ext uri="{FF2B5EF4-FFF2-40B4-BE49-F238E27FC236}">
                <a16:creationId xmlns:a16="http://schemas.microsoft.com/office/drawing/2014/main" id="{C8644454-A4DE-8E72-0F7E-B127106BB320}"/>
              </a:ext>
            </a:extLst>
          </p:cNvPr>
          <p:cNvPicPr>
            <a:picLocks noChangeAspect="1"/>
          </p:cNvPicPr>
          <p:nvPr/>
        </p:nvPicPr>
        <p:blipFill>
          <a:blip r:embed="rId14"/>
          <a:stretch>
            <a:fillRect/>
          </a:stretch>
        </p:blipFill>
        <p:spPr>
          <a:xfrm>
            <a:off x="5891037" y="1402273"/>
            <a:ext cx="2286000" cy="3406462"/>
          </a:xfrm>
          <a:prstGeom prst="rect">
            <a:avLst/>
          </a:prstGeom>
        </p:spPr>
      </p:pic>
      <p:pic>
        <p:nvPicPr>
          <p:cNvPr id="51" name="Picture 50" descr="A screenshot of a phone&#10;&#10;Description automatically generated">
            <a:extLst>
              <a:ext uri="{FF2B5EF4-FFF2-40B4-BE49-F238E27FC236}">
                <a16:creationId xmlns:a16="http://schemas.microsoft.com/office/drawing/2014/main" id="{4E7AD7A0-410A-8D34-5B4E-471A86F204F7}"/>
              </a:ext>
            </a:extLst>
          </p:cNvPr>
          <p:cNvPicPr>
            <a:picLocks noChangeAspect="1"/>
          </p:cNvPicPr>
          <p:nvPr/>
        </p:nvPicPr>
        <p:blipFill>
          <a:blip r:embed="rId15"/>
          <a:stretch>
            <a:fillRect/>
          </a:stretch>
        </p:blipFill>
        <p:spPr>
          <a:xfrm>
            <a:off x="3357249" y="1385537"/>
            <a:ext cx="2286000" cy="4693825"/>
          </a:xfrm>
          <a:prstGeom prst="rect">
            <a:avLst/>
          </a:prstGeom>
        </p:spPr>
      </p:pic>
      <p:pic>
        <p:nvPicPr>
          <p:cNvPr id="53" name="Picture 52" descr="A screenshot of a qr code&#10;&#10;Description automatically generated">
            <a:extLst>
              <a:ext uri="{FF2B5EF4-FFF2-40B4-BE49-F238E27FC236}">
                <a16:creationId xmlns:a16="http://schemas.microsoft.com/office/drawing/2014/main" id="{8A7200E5-6276-1E94-12A7-85D0ACB7A33A}"/>
              </a:ext>
            </a:extLst>
          </p:cNvPr>
          <p:cNvPicPr>
            <a:picLocks noChangeAspect="1"/>
          </p:cNvPicPr>
          <p:nvPr/>
        </p:nvPicPr>
        <p:blipFill>
          <a:blip r:embed="rId16"/>
          <a:stretch>
            <a:fillRect/>
          </a:stretch>
        </p:blipFill>
        <p:spPr>
          <a:xfrm>
            <a:off x="5891037" y="1378944"/>
            <a:ext cx="2286000" cy="3425762"/>
          </a:xfrm>
          <a:prstGeom prst="rect">
            <a:avLst/>
          </a:prstGeom>
        </p:spPr>
      </p:pic>
      <p:pic>
        <p:nvPicPr>
          <p:cNvPr id="55" name="Picture 54" descr="A screenshot of a cell phone&#10;&#10;Description automatically generated">
            <a:extLst>
              <a:ext uri="{FF2B5EF4-FFF2-40B4-BE49-F238E27FC236}">
                <a16:creationId xmlns:a16="http://schemas.microsoft.com/office/drawing/2014/main" id="{598BAF1B-A169-DF17-C008-9DF9A7F743BD}"/>
              </a:ext>
            </a:extLst>
          </p:cNvPr>
          <p:cNvPicPr>
            <a:picLocks noChangeAspect="1"/>
          </p:cNvPicPr>
          <p:nvPr/>
        </p:nvPicPr>
        <p:blipFill>
          <a:blip r:embed="rId17"/>
          <a:stretch>
            <a:fillRect/>
          </a:stretch>
        </p:blipFill>
        <p:spPr>
          <a:xfrm>
            <a:off x="3358201" y="1409449"/>
            <a:ext cx="2286000" cy="4669913"/>
          </a:xfrm>
          <a:prstGeom prst="rect">
            <a:avLst/>
          </a:prstGeom>
        </p:spPr>
      </p:pic>
      <p:pic>
        <p:nvPicPr>
          <p:cNvPr id="57" name="Picture 56" descr="A qr code on a white background&#10;&#10;Description automatically generated">
            <a:extLst>
              <a:ext uri="{FF2B5EF4-FFF2-40B4-BE49-F238E27FC236}">
                <a16:creationId xmlns:a16="http://schemas.microsoft.com/office/drawing/2014/main" id="{093C064D-4228-D5F1-7781-438431B278F9}"/>
              </a:ext>
            </a:extLst>
          </p:cNvPr>
          <p:cNvPicPr>
            <a:picLocks noChangeAspect="1"/>
          </p:cNvPicPr>
          <p:nvPr/>
        </p:nvPicPr>
        <p:blipFill>
          <a:blip r:embed="rId18"/>
          <a:stretch>
            <a:fillRect/>
          </a:stretch>
        </p:blipFill>
        <p:spPr>
          <a:xfrm>
            <a:off x="5891037" y="1385537"/>
            <a:ext cx="2286000" cy="3412902"/>
          </a:xfrm>
          <a:prstGeom prst="rect">
            <a:avLst/>
          </a:prstGeom>
        </p:spPr>
      </p:pic>
      <p:sp>
        <p:nvSpPr>
          <p:cNvPr id="2" name="Rectangle 1">
            <a:extLst>
              <a:ext uri="{FF2B5EF4-FFF2-40B4-BE49-F238E27FC236}">
                <a16:creationId xmlns:a16="http://schemas.microsoft.com/office/drawing/2014/main" id="{A1B35FA0-DC7F-9427-3E6D-6954B1646979}"/>
              </a:ext>
            </a:extLst>
          </p:cNvPr>
          <p:cNvSpPr/>
          <p:nvPr/>
        </p:nvSpPr>
        <p:spPr>
          <a:xfrm>
            <a:off x="7341577" y="4490632"/>
            <a:ext cx="726623" cy="26515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AB7AFC0-F135-7F18-9CF7-99ACCBD1F110}"/>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CE27A10-C83B-99CF-0BEA-BA7FB6ECA318}"/>
              </a:ext>
            </a:extLst>
          </p:cNvPr>
          <p:cNvPicPr>
            <a:picLocks noChangeAspect="1"/>
          </p:cNvPicPr>
          <p:nvPr/>
        </p:nvPicPr>
        <p:blipFill rotWithShape="1">
          <a:blip r:embed="rId19"/>
          <a:srcRect l="10372" r="10479" b="22297"/>
          <a:stretch/>
        </p:blipFill>
        <p:spPr>
          <a:xfrm>
            <a:off x="386513" y="1400668"/>
            <a:ext cx="7772400" cy="4912497"/>
          </a:xfrm>
          <a:prstGeom prst="rect">
            <a:avLst/>
          </a:prstGeom>
        </p:spPr>
      </p:pic>
    </p:spTree>
    <p:extLst>
      <p:ext uri="{BB962C8B-B14F-4D97-AF65-F5344CB8AC3E}">
        <p14:creationId xmlns:p14="http://schemas.microsoft.com/office/powerpoint/2010/main" val="3873114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heel(1)">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1"/>
                                        </p:tgtEl>
                                      </p:cBhvr>
                                    </p:animEffect>
                                    <p:set>
                                      <p:cBhvr>
                                        <p:cTn id="25" dur="1" fill="hold">
                                          <p:stCondLst>
                                            <p:cond delay="499"/>
                                          </p:stCondLst>
                                        </p:cTn>
                                        <p:tgtEl>
                                          <p:spTgt spid="31"/>
                                        </p:tgtEl>
                                        <p:attrNameLst>
                                          <p:attrName>style.visibility</p:attrName>
                                        </p:attrNameLst>
                                      </p:cBhvr>
                                      <p:to>
                                        <p:strVal val="hidden"/>
                                      </p:to>
                                    </p:set>
                                  </p:childTnLst>
                                </p:cTn>
                              </p:par>
                              <p:par>
                                <p:cTn id="26" presetID="22" presetClass="entr" presetSubtype="4"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down)">
                                      <p:cBhvr>
                                        <p:cTn id="28" dur="5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heel(1)">
                                      <p:cBhvr>
                                        <p:cTn id="33" dur="500"/>
                                        <p:tgtEl>
                                          <p:spTgt spid="35"/>
                                        </p:tgtEl>
                                      </p:cBhvr>
                                    </p:animEffect>
                                  </p:childTnLst>
                                </p:cTn>
                              </p:par>
                              <p:par>
                                <p:cTn id="34" presetID="10" presetClass="exit" presetSubtype="0" fill="hold" grpId="1" nodeType="withEffect">
                                  <p:stCondLst>
                                    <p:cond delay="0"/>
                                  </p:stCondLst>
                                  <p:childTnLst>
                                    <p:animEffect transition="out" filter="fade">
                                      <p:cBhvr>
                                        <p:cTn id="35" dur="500"/>
                                        <p:tgtEl>
                                          <p:spTgt spid="35"/>
                                        </p:tgtEl>
                                      </p:cBhvr>
                                    </p:animEffect>
                                    <p:set>
                                      <p:cBhvr>
                                        <p:cTn id="36" dur="1" fill="hold">
                                          <p:stCondLst>
                                            <p:cond delay="499"/>
                                          </p:stCondLst>
                                        </p:cTn>
                                        <p:tgtEl>
                                          <p:spTgt spid="35"/>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34"/>
                                        </p:tgtEl>
                                      </p:cBhvr>
                                    </p:animEffect>
                                    <p:set>
                                      <p:cBhvr>
                                        <p:cTn id="39" dur="1" fill="hold">
                                          <p:stCondLst>
                                            <p:cond delay="499"/>
                                          </p:stCondLst>
                                        </p:cTn>
                                        <p:tgtEl>
                                          <p:spTgt spid="34"/>
                                        </p:tgtEl>
                                        <p:attrNameLst>
                                          <p:attrName>style.visibility</p:attrName>
                                        </p:attrNameLst>
                                      </p:cBhvr>
                                      <p:to>
                                        <p:strVal val="hidden"/>
                                      </p:to>
                                    </p:set>
                                  </p:childTnLst>
                                </p:cTn>
                              </p:par>
                              <p:par>
                                <p:cTn id="40" presetID="22" presetClass="entr" presetSubtype="4"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22" presetClass="entr" presetSubtype="4"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down)">
                                      <p:cBhvr>
                                        <p:cTn id="50" dur="500"/>
                                        <p:tgtEl>
                                          <p:spTgt spid="3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39"/>
                                        </p:tgtEl>
                                      </p:cBhvr>
                                    </p:animEffect>
                                    <p:set>
                                      <p:cBhvr>
                                        <p:cTn id="55" dur="1" fill="hold">
                                          <p:stCondLst>
                                            <p:cond delay="499"/>
                                          </p:stCondLst>
                                        </p:cTn>
                                        <p:tgtEl>
                                          <p:spTgt spid="39"/>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37"/>
                                        </p:tgtEl>
                                      </p:cBhvr>
                                    </p:animEffect>
                                    <p:set>
                                      <p:cBhvr>
                                        <p:cTn id="58" dur="1" fill="hold">
                                          <p:stCondLst>
                                            <p:cond delay="499"/>
                                          </p:stCondLst>
                                        </p:cTn>
                                        <p:tgtEl>
                                          <p:spTgt spid="37"/>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41"/>
                                        </p:tgtEl>
                                      </p:cBhvr>
                                    </p:animEffect>
                                    <p:set>
                                      <p:cBhvr>
                                        <p:cTn id="67" dur="1" fill="hold">
                                          <p:stCondLst>
                                            <p:cond delay="499"/>
                                          </p:stCondLst>
                                        </p:cTn>
                                        <p:tgtEl>
                                          <p:spTgt spid="41"/>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43"/>
                                        </p:tgtEl>
                                      </p:cBhvr>
                                    </p:animEffect>
                                    <p:set>
                                      <p:cBhvr>
                                        <p:cTn id="70" dur="1" fill="hold">
                                          <p:stCondLst>
                                            <p:cond delay="499"/>
                                          </p:stCondLst>
                                        </p:cTn>
                                        <p:tgtEl>
                                          <p:spTgt spid="43"/>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45"/>
                                        </p:tgtEl>
                                      </p:cBhvr>
                                    </p:animEffect>
                                    <p:set>
                                      <p:cBhvr>
                                        <p:cTn id="79" dur="1" fill="hold">
                                          <p:stCondLst>
                                            <p:cond delay="499"/>
                                          </p:stCondLst>
                                        </p:cTn>
                                        <p:tgtEl>
                                          <p:spTgt spid="45"/>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47"/>
                                        </p:tgtEl>
                                      </p:cBhvr>
                                    </p:animEffect>
                                    <p:set>
                                      <p:cBhvr>
                                        <p:cTn id="82" dur="1" fill="hold">
                                          <p:stCondLst>
                                            <p:cond delay="499"/>
                                          </p:stCondLst>
                                        </p:cTn>
                                        <p:tgtEl>
                                          <p:spTgt spid="47"/>
                                        </p:tgtEl>
                                        <p:attrNameLst>
                                          <p:attrName>style.visibility</p:attrName>
                                        </p:attrNameLst>
                                      </p:cBhvr>
                                      <p:to>
                                        <p:strVal val="hidden"/>
                                      </p:to>
                                    </p:set>
                                  </p:childTnLst>
                                </p:cTn>
                              </p:par>
                              <p:par>
                                <p:cTn id="83" presetID="1" presetClass="entr" presetSubtype="0" fill="hold" nodeType="with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49"/>
                                        </p:tgtEl>
                                      </p:cBhvr>
                                    </p:animEffect>
                                    <p:set>
                                      <p:cBhvr>
                                        <p:cTn id="91" dur="1" fill="hold">
                                          <p:stCondLst>
                                            <p:cond delay="499"/>
                                          </p:stCondLst>
                                        </p:cTn>
                                        <p:tgtEl>
                                          <p:spTgt spid="49"/>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51"/>
                                        </p:tgtEl>
                                      </p:cBhvr>
                                    </p:animEffect>
                                    <p:set>
                                      <p:cBhvr>
                                        <p:cTn id="94" dur="1" fill="hold">
                                          <p:stCondLst>
                                            <p:cond delay="499"/>
                                          </p:stCondLst>
                                        </p:cTn>
                                        <p:tgtEl>
                                          <p:spTgt spid="51"/>
                                        </p:tgtEl>
                                        <p:attrNameLst>
                                          <p:attrName>style.visibility</p:attrName>
                                        </p:attrNameLst>
                                      </p:cBhvr>
                                      <p:to>
                                        <p:strVal val="hidden"/>
                                      </p:to>
                                    </p:set>
                                  </p:childTnLst>
                                </p:cTn>
                              </p:par>
                              <p:par>
                                <p:cTn id="95" presetID="22" presetClass="entr" presetSubtype="4" fill="hold" nodeType="with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ipe(down)">
                                      <p:cBhvr>
                                        <p:cTn id="97" dur="500"/>
                                        <p:tgtEl>
                                          <p:spTgt spid="53"/>
                                        </p:tgtEl>
                                      </p:cBhvr>
                                    </p:animEffect>
                                  </p:childTnLst>
                                </p:cTn>
                              </p:par>
                              <p:par>
                                <p:cTn id="98" presetID="22" presetClass="entr" presetSubtype="4" fill="hold" nodeType="withEffect">
                                  <p:stCondLst>
                                    <p:cond delay="0"/>
                                  </p:stCondLst>
                                  <p:childTnLst>
                                    <p:set>
                                      <p:cBhvr>
                                        <p:cTn id="99" dur="1" fill="hold">
                                          <p:stCondLst>
                                            <p:cond delay="0"/>
                                          </p:stCondLst>
                                        </p:cTn>
                                        <p:tgtEl>
                                          <p:spTgt spid="55"/>
                                        </p:tgtEl>
                                        <p:attrNameLst>
                                          <p:attrName>style.visibility</p:attrName>
                                        </p:attrNameLst>
                                      </p:cBhvr>
                                      <p:to>
                                        <p:strVal val="visible"/>
                                      </p:to>
                                    </p:set>
                                    <p:animEffect transition="in" filter="wipe(down)">
                                      <p:cBhvr>
                                        <p:cTn id="100" dur="500"/>
                                        <p:tgtEl>
                                          <p:spTgt spid="55"/>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nodeType="clickEffect">
                                  <p:stCondLst>
                                    <p:cond delay="0"/>
                                  </p:stCondLst>
                                  <p:childTnLst>
                                    <p:animEffect transition="out" filter="fade">
                                      <p:cBhvr>
                                        <p:cTn id="104" dur="500"/>
                                        <p:tgtEl>
                                          <p:spTgt spid="53"/>
                                        </p:tgtEl>
                                      </p:cBhvr>
                                    </p:animEffect>
                                    <p:set>
                                      <p:cBhvr>
                                        <p:cTn id="105" dur="1" fill="hold">
                                          <p:stCondLst>
                                            <p:cond delay="499"/>
                                          </p:stCondLst>
                                        </p:cTn>
                                        <p:tgtEl>
                                          <p:spTgt spid="53"/>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55"/>
                                        </p:tgtEl>
                                      </p:cBhvr>
                                    </p:animEffect>
                                    <p:set>
                                      <p:cBhvr>
                                        <p:cTn id="108" dur="1" fill="hold">
                                          <p:stCondLst>
                                            <p:cond delay="499"/>
                                          </p:stCondLst>
                                        </p:cTn>
                                        <p:tgtEl>
                                          <p:spTgt spid="55"/>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57"/>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grpId="0" nodeType="clickEffect">
                                  <p:stCondLst>
                                    <p:cond delay="0"/>
                                  </p:stCondLst>
                                  <p:childTnLst>
                                    <p:set>
                                      <p:cBhvr>
                                        <p:cTn id="116" dur="1" fill="hold">
                                          <p:stCondLst>
                                            <p:cond delay="0"/>
                                          </p:stCondLst>
                                        </p:cTn>
                                        <p:tgtEl>
                                          <p:spTgt spid="2"/>
                                        </p:tgtEl>
                                        <p:attrNameLst>
                                          <p:attrName>style.visibility</p:attrName>
                                        </p:attrNameLst>
                                      </p:cBhvr>
                                      <p:to>
                                        <p:strVal val="visible"/>
                                      </p:to>
                                    </p:set>
                                    <p:animEffect transition="in" filter="wheel(1)">
                                      <p:cBhvr>
                                        <p:cTn id="117" dur="500"/>
                                        <p:tgtEl>
                                          <p:spTgt spid="2"/>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xit" presetSubtype="0" fill="hold" grpId="1" nodeType="clickEffect">
                                  <p:stCondLst>
                                    <p:cond delay="0"/>
                                  </p:stCondLst>
                                  <p:childTnLst>
                                    <p:animEffect transition="out" filter="fade">
                                      <p:cBhvr>
                                        <p:cTn id="121" dur="500"/>
                                        <p:tgtEl>
                                          <p:spTgt spid="2"/>
                                        </p:tgtEl>
                                      </p:cBhvr>
                                    </p:animEffect>
                                    <p:set>
                                      <p:cBhvr>
                                        <p:cTn id="122" dur="1" fill="hold">
                                          <p:stCondLst>
                                            <p:cond delay="499"/>
                                          </p:stCondLst>
                                        </p:cTn>
                                        <p:tgtEl>
                                          <p:spTgt spid="2"/>
                                        </p:tgtEl>
                                        <p:attrNameLst>
                                          <p:attrName>style.visibility</p:attrName>
                                        </p:attrNameLst>
                                      </p:cBhvr>
                                      <p:to>
                                        <p:strVal val="hidden"/>
                                      </p:to>
                                    </p:set>
                                  </p:childTnLst>
                                </p:cTn>
                              </p:par>
                              <p:par>
                                <p:cTn id="123" presetID="22" presetClass="entr" presetSubtype="4" fill="hold" grpId="1" nodeType="with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wipe(down)">
                                      <p:cBhvr>
                                        <p:cTn id="125" dur="500"/>
                                        <p:tgtEl>
                                          <p:spTgt spid="28"/>
                                        </p:tgtEl>
                                      </p:cBhvr>
                                    </p:animEffect>
                                  </p:childTnLst>
                                </p:cTn>
                              </p:par>
                              <p:par>
                                <p:cTn id="126" presetID="22" presetClass="entr" presetSubtype="4" fill="hold" grpId="1" nodeType="withEffect">
                                  <p:stCondLst>
                                    <p:cond delay="0"/>
                                  </p:stCondLst>
                                  <p:childTnLst>
                                    <p:set>
                                      <p:cBhvr>
                                        <p:cTn id="127" dur="1" fill="hold">
                                          <p:stCondLst>
                                            <p:cond delay="0"/>
                                          </p:stCondLst>
                                        </p:cTn>
                                        <p:tgtEl>
                                          <p:spTgt spid="24"/>
                                        </p:tgtEl>
                                        <p:attrNameLst>
                                          <p:attrName>style.visibility</p:attrName>
                                        </p:attrNameLst>
                                      </p:cBhvr>
                                      <p:to>
                                        <p:strVal val="visible"/>
                                      </p:to>
                                    </p:set>
                                    <p:animEffect transition="in" filter="wipe(down)">
                                      <p:cBhvr>
                                        <p:cTn id="128" dur="500"/>
                                        <p:tgtEl>
                                          <p:spTgt spid="24"/>
                                        </p:tgtEl>
                                      </p:cBhvr>
                                    </p:animEffect>
                                  </p:childTnLst>
                                </p:cTn>
                              </p:par>
                              <p:par>
                                <p:cTn id="129" presetID="10" presetClass="exit" presetSubtype="0" fill="hold" nodeType="withEffect">
                                  <p:stCondLst>
                                    <p:cond delay="0"/>
                                  </p:stCondLst>
                                  <p:childTnLst>
                                    <p:animEffect transition="out" filter="fade">
                                      <p:cBhvr>
                                        <p:cTn id="130" dur="500"/>
                                        <p:tgtEl>
                                          <p:spTgt spid="57"/>
                                        </p:tgtEl>
                                      </p:cBhvr>
                                    </p:animEffect>
                                    <p:set>
                                      <p:cBhvr>
                                        <p:cTn id="131" dur="1" fill="hold">
                                          <p:stCondLst>
                                            <p:cond delay="499"/>
                                          </p:stCondLst>
                                        </p:cTn>
                                        <p:tgtEl>
                                          <p:spTgt spid="57"/>
                                        </p:tgtEl>
                                        <p:attrNameLst>
                                          <p:attrName>style.visibility</p:attrName>
                                        </p:attrNameLst>
                                      </p:cBhvr>
                                      <p:to>
                                        <p:strVal val="hidden"/>
                                      </p:to>
                                    </p:set>
                                  </p:childTnLst>
                                </p:cTn>
                              </p:par>
                              <p:par>
                                <p:cTn id="132" presetID="47" presetClass="entr" presetSubtype="0" fill="hold" grpId="0" nodeType="withEffect">
                                  <p:stCondLst>
                                    <p:cond delay="0"/>
                                  </p:stCondLst>
                                  <p:childTnLst>
                                    <p:set>
                                      <p:cBhvr>
                                        <p:cTn id="133" dur="1" fill="hold">
                                          <p:stCondLst>
                                            <p:cond delay="0"/>
                                          </p:stCondLst>
                                        </p:cTn>
                                        <p:tgtEl>
                                          <p:spTgt spid="22"/>
                                        </p:tgtEl>
                                        <p:attrNameLst>
                                          <p:attrName>style.visibility</p:attrName>
                                        </p:attrNameLst>
                                      </p:cBhvr>
                                      <p:to>
                                        <p:strVal val="visible"/>
                                      </p:to>
                                    </p:set>
                                    <p:animEffect transition="in" filter="fade">
                                      <p:cBhvr>
                                        <p:cTn id="134" dur="1000"/>
                                        <p:tgtEl>
                                          <p:spTgt spid="22"/>
                                        </p:tgtEl>
                                      </p:cBhvr>
                                    </p:animEffect>
                                    <p:anim calcmode="lin" valueType="num">
                                      <p:cBhvr>
                                        <p:cTn id="135" dur="1000" fill="hold"/>
                                        <p:tgtEl>
                                          <p:spTgt spid="22"/>
                                        </p:tgtEl>
                                        <p:attrNameLst>
                                          <p:attrName>ppt_x</p:attrName>
                                        </p:attrNameLst>
                                      </p:cBhvr>
                                      <p:tavLst>
                                        <p:tav tm="0">
                                          <p:val>
                                            <p:strVal val="#ppt_x"/>
                                          </p:val>
                                        </p:tav>
                                        <p:tav tm="100000">
                                          <p:val>
                                            <p:strVal val="#ppt_x"/>
                                          </p:val>
                                        </p:tav>
                                      </p:tavLst>
                                    </p:anim>
                                    <p:anim calcmode="lin" valueType="num">
                                      <p:cBhvr>
                                        <p:cTn id="136" dur="1000" fill="hold"/>
                                        <p:tgtEl>
                                          <p:spTgt spid="22"/>
                                        </p:tgtEl>
                                        <p:attrNameLst>
                                          <p:attrName>ppt_y</p:attrName>
                                        </p:attrNameLst>
                                      </p:cBhvr>
                                      <p:tavLst>
                                        <p:tav tm="0">
                                          <p:val>
                                            <p:strVal val="#ppt_y-.1"/>
                                          </p:val>
                                        </p:tav>
                                        <p:tav tm="100000">
                                          <p:val>
                                            <p:strVal val="#ppt_y"/>
                                          </p:val>
                                        </p:tav>
                                      </p:tavLst>
                                    </p:anim>
                                  </p:childTnLst>
                                </p:cTn>
                              </p:par>
                              <p:par>
                                <p:cTn id="137" presetID="22" presetClass="entr" presetSubtype="4" fill="hold" nodeType="withEffect">
                                  <p:stCondLst>
                                    <p:cond delay="0"/>
                                  </p:stCondLst>
                                  <p:childTnLst>
                                    <p:set>
                                      <p:cBhvr>
                                        <p:cTn id="138" dur="1" fill="hold">
                                          <p:stCondLst>
                                            <p:cond delay="0"/>
                                          </p:stCondLst>
                                        </p:cTn>
                                        <p:tgtEl>
                                          <p:spTgt spid="3"/>
                                        </p:tgtEl>
                                        <p:attrNameLst>
                                          <p:attrName>style.visibility</p:attrName>
                                        </p:attrNameLst>
                                      </p:cBhvr>
                                      <p:to>
                                        <p:strVal val="visible"/>
                                      </p:to>
                                    </p:set>
                                    <p:animEffect transition="in" filter="wipe(down)">
                                      <p:cBhvr>
                                        <p:cTn id="1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4" grpId="1" animBg="1"/>
      <p:bldP spid="28" grpId="0" animBg="1"/>
      <p:bldP spid="28" grpId="1" animBg="1"/>
      <p:bldP spid="29" grpId="0" animBg="1"/>
      <p:bldP spid="32" grpId="0" animBg="1"/>
      <p:bldP spid="32" grpId="1" animBg="1"/>
      <p:bldP spid="35" grpId="0" animBg="1"/>
      <p:bldP spid="35" grpId="1" animBg="1"/>
      <p:bldP spid="2" grpId="0" animBg="1"/>
      <p:bldP spid="2"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7DFEAF11-FFF5-B90C-4206-8F1C3AB7C515}"/>
              </a:ext>
            </a:extLst>
          </p:cNvPr>
          <p:cNvSpPr/>
          <p:nvPr/>
        </p:nvSpPr>
        <p:spPr>
          <a:xfrm>
            <a:off x="8446142"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5">
            <a:extLst>
              <a:ext uri="{FF2B5EF4-FFF2-40B4-BE49-F238E27FC236}">
                <a16:creationId xmlns:a16="http://schemas.microsoft.com/office/drawing/2014/main" id="{DDBC2EC6-A420-E628-977B-257570465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4305" y="5871534"/>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4" name="Group 33">
            <a:extLst>
              <a:ext uri="{FF2B5EF4-FFF2-40B4-BE49-F238E27FC236}">
                <a16:creationId xmlns:a16="http://schemas.microsoft.com/office/drawing/2014/main" id="{6F4435D9-FC5E-D278-7FFE-7AD868F39DBA}"/>
              </a:ext>
            </a:extLst>
          </p:cNvPr>
          <p:cNvGrpSpPr/>
          <p:nvPr/>
        </p:nvGrpSpPr>
        <p:grpSpPr>
          <a:xfrm>
            <a:off x="9224835" y="3863517"/>
            <a:ext cx="1506134" cy="660283"/>
            <a:chOff x="8207372" y="3848277"/>
            <a:chExt cx="1662113" cy="728663"/>
          </a:xfrm>
        </p:grpSpPr>
        <p:sp>
          <p:nvSpPr>
            <p:cNvPr id="33" name="Rectangle: Rounded Corners 32">
              <a:extLst>
                <a:ext uri="{FF2B5EF4-FFF2-40B4-BE49-F238E27FC236}">
                  <a16:creationId xmlns:a16="http://schemas.microsoft.com/office/drawing/2014/main" id="{4BB1D726-4F80-0F40-C225-796C1C7BE834}"/>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9CE125DE-7C60-0A35-17B2-79372A6CE879}"/>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20" name="Down Arrow 83">
            <a:extLst>
              <a:ext uri="{FF2B5EF4-FFF2-40B4-BE49-F238E27FC236}">
                <a16:creationId xmlns:a16="http://schemas.microsoft.com/office/drawing/2014/main" id="{1375DE92-DD29-6EDD-4732-8056E0DC77BB}"/>
              </a:ext>
            </a:extLst>
          </p:cNvPr>
          <p:cNvSpPr>
            <a:spLocks noChangeArrowheads="1"/>
          </p:cNvSpPr>
          <p:nvPr/>
        </p:nvSpPr>
        <p:spPr bwMode="auto">
          <a:xfrm>
            <a:off x="9626185" y="279093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21" name="Picture 5">
            <a:extLst>
              <a:ext uri="{FF2B5EF4-FFF2-40B4-BE49-F238E27FC236}">
                <a16:creationId xmlns:a16="http://schemas.microsoft.com/office/drawing/2014/main" id="{93293460-E952-3D4B-8F3B-DBE8F4816E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6409" y="5841733"/>
            <a:ext cx="608496" cy="634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 name="Down Arrow 83">
            <a:extLst>
              <a:ext uri="{FF2B5EF4-FFF2-40B4-BE49-F238E27FC236}">
                <a16:creationId xmlns:a16="http://schemas.microsoft.com/office/drawing/2014/main" id="{2F3D5C88-93A0-82D7-BDBA-666D6C4977C7}"/>
              </a:ext>
            </a:extLst>
          </p:cNvPr>
          <p:cNvSpPr>
            <a:spLocks noChangeArrowheads="1"/>
          </p:cNvSpPr>
          <p:nvPr/>
        </p:nvSpPr>
        <p:spPr bwMode="auto">
          <a:xfrm rot="10800000">
            <a:off x="9934031" y="278158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35" name="Group 34">
            <a:extLst>
              <a:ext uri="{FF2B5EF4-FFF2-40B4-BE49-F238E27FC236}">
                <a16:creationId xmlns:a16="http://schemas.microsoft.com/office/drawing/2014/main" id="{A4E41E1C-0699-58A3-17BD-777DE84E7DDA}"/>
              </a:ext>
            </a:extLst>
          </p:cNvPr>
          <p:cNvGrpSpPr/>
          <p:nvPr/>
        </p:nvGrpSpPr>
        <p:grpSpPr>
          <a:xfrm>
            <a:off x="9270870" y="1431533"/>
            <a:ext cx="1263024" cy="1263024"/>
            <a:chOff x="8258174" y="1164431"/>
            <a:chExt cx="1393826" cy="1393826"/>
          </a:xfrm>
        </p:grpSpPr>
        <p:sp>
          <p:nvSpPr>
            <p:cNvPr id="29" name="Oval 28">
              <a:extLst>
                <a:ext uri="{FF2B5EF4-FFF2-40B4-BE49-F238E27FC236}">
                  <a16:creationId xmlns:a16="http://schemas.microsoft.com/office/drawing/2014/main" id="{72A212B7-9087-577B-2D02-A87CC3F63146}"/>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7">
              <a:extLst>
                <a:ext uri="{FF2B5EF4-FFF2-40B4-BE49-F238E27FC236}">
                  <a16:creationId xmlns:a16="http://schemas.microsoft.com/office/drawing/2014/main" id="{2FEFE028-C972-1A77-0BF0-D8F0F3A84331}"/>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31" name="Down Arrow 83">
            <a:extLst>
              <a:ext uri="{FF2B5EF4-FFF2-40B4-BE49-F238E27FC236}">
                <a16:creationId xmlns:a16="http://schemas.microsoft.com/office/drawing/2014/main" id="{BA01D98D-7E9E-B413-88B6-BAEF05374241}"/>
              </a:ext>
            </a:extLst>
          </p:cNvPr>
          <p:cNvSpPr>
            <a:spLocks noChangeArrowheads="1"/>
          </p:cNvSpPr>
          <p:nvPr/>
        </p:nvSpPr>
        <p:spPr bwMode="auto">
          <a:xfrm rot="10800000">
            <a:off x="9839805" y="4645516"/>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5" name="Picture 4" descr="A screenshot of a account&#10;&#10;Description automatically generated">
            <a:extLst>
              <a:ext uri="{FF2B5EF4-FFF2-40B4-BE49-F238E27FC236}">
                <a16:creationId xmlns:a16="http://schemas.microsoft.com/office/drawing/2014/main" id="{E6830BA9-35FA-5127-1F6F-97B45E13B691}"/>
              </a:ext>
            </a:extLst>
          </p:cNvPr>
          <p:cNvPicPr>
            <a:picLocks noChangeAspect="1"/>
          </p:cNvPicPr>
          <p:nvPr/>
        </p:nvPicPr>
        <p:blipFill>
          <a:blip r:embed="rId4"/>
          <a:stretch>
            <a:fillRect/>
          </a:stretch>
        </p:blipFill>
        <p:spPr>
          <a:xfrm>
            <a:off x="361527" y="1401289"/>
            <a:ext cx="5248656" cy="2946207"/>
          </a:xfrm>
          <a:prstGeom prst="rect">
            <a:avLst/>
          </a:prstGeom>
        </p:spPr>
      </p:pic>
      <p:sp>
        <p:nvSpPr>
          <p:cNvPr id="16" name="Rectangle 15">
            <a:extLst>
              <a:ext uri="{FF2B5EF4-FFF2-40B4-BE49-F238E27FC236}">
                <a16:creationId xmlns:a16="http://schemas.microsoft.com/office/drawing/2014/main" id="{58385371-62B8-5E5E-C8D2-93E996E2FA2D}"/>
              </a:ext>
            </a:extLst>
          </p:cNvPr>
          <p:cNvSpPr/>
          <p:nvPr/>
        </p:nvSpPr>
        <p:spPr>
          <a:xfrm>
            <a:off x="657534" y="3931011"/>
            <a:ext cx="1102485" cy="32059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screenshot of a computer&#10;&#10;Description automatically generated">
            <a:extLst>
              <a:ext uri="{FF2B5EF4-FFF2-40B4-BE49-F238E27FC236}">
                <a16:creationId xmlns:a16="http://schemas.microsoft.com/office/drawing/2014/main" id="{B2C67E2B-E71E-4D92-7373-F5C3398880B8}"/>
              </a:ext>
            </a:extLst>
          </p:cNvPr>
          <p:cNvPicPr>
            <a:picLocks noChangeAspect="1"/>
          </p:cNvPicPr>
          <p:nvPr/>
        </p:nvPicPr>
        <p:blipFill>
          <a:blip r:embed="rId5"/>
          <a:stretch>
            <a:fillRect/>
          </a:stretch>
        </p:blipFill>
        <p:spPr>
          <a:xfrm>
            <a:off x="5883175" y="1401289"/>
            <a:ext cx="2286000" cy="3409736"/>
          </a:xfrm>
          <a:prstGeom prst="rect">
            <a:avLst/>
          </a:prstGeom>
        </p:spPr>
      </p:pic>
      <p:sp>
        <p:nvSpPr>
          <p:cNvPr id="19" name="Rectangle 18">
            <a:extLst>
              <a:ext uri="{FF2B5EF4-FFF2-40B4-BE49-F238E27FC236}">
                <a16:creationId xmlns:a16="http://schemas.microsoft.com/office/drawing/2014/main" id="{FFAF6F17-BE9D-AC2E-80D5-67519F15C05E}"/>
              </a:ext>
            </a:extLst>
          </p:cNvPr>
          <p:cNvSpPr/>
          <p:nvPr/>
        </p:nvSpPr>
        <p:spPr>
          <a:xfrm>
            <a:off x="7322104" y="4486765"/>
            <a:ext cx="751701" cy="26600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screenshot of a qr code&#10;&#10;Description automatically generated">
            <a:extLst>
              <a:ext uri="{FF2B5EF4-FFF2-40B4-BE49-F238E27FC236}">
                <a16:creationId xmlns:a16="http://schemas.microsoft.com/office/drawing/2014/main" id="{B2C346DC-BB25-74A7-B874-D7C4C8B4E202}"/>
              </a:ext>
            </a:extLst>
          </p:cNvPr>
          <p:cNvPicPr>
            <a:picLocks noChangeAspect="1"/>
          </p:cNvPicPr>
          <p:nvPr/>
        </p:nvPicPr>
        <p:blipFill>
          <a:blip r:embed="rId6"/>
          <a:stretch>
            <a:fillRect/>
          </a:stretch>
        </p:blipFill>
        <p:spPr>
          <a:xfrm>
            <a:off x="5890009" y="1401289"/>
            <a:ext cx="2286000" cy="3419341"/>
          </a:xfrm>
          <a:prstGeom prst="rect">
            <a:avLst/>
          </a:prstGeom>
        </p:spPr>
      </p:pic>
      <p:sp>
        <p:nvSpPr>
          <p:cNvPr id="32" name="Rectangle 31">
            <a:extLst>
              <a:ext uri="{FF2B5EF4-FFF2-40B4-BE49-F238E27FC236}">
                <a16:creationId xmlns:a16="http://schemas.microsoft.com/office/drawing/2014/main" id="{FE21FDBD-12A0-A562-179E-270D2EDD8997}"/>
              </a:ext>
            </a:extLst>
          </p:cNvPr>
          <p:cNvSpPr/>
          <p:nvPr/>
        </p:nvSpPr>
        <p:spPr>
          <a:xfrm>
            <a:off x="7225389" y="4486764"/>
            <a:ext cx="877883" cy="29238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descr="A screenshot of a phone&#10;&#10;Description automatically generated">
            <a:extLst>
              <a:ext uri="{FF2B5EF4-FFF2-40B4-BE49-F238E27FC236}">
                <a16:creationId xmlns:a16="http://schemas.microsoft.com/office/drawing/2014/main" id="{33A1CB03-00C8-4821-1525-0E71A1D3BF8A}"/>
              </a:ext>
            </a:extLst>
          </p:cNvPr>
          <p:cNvPicPr>
            <a:picLocks noChangeAspect="1"/>
          </p:cNvPicPr>
          <p:nvPr/>
        </p:nvPicPr>
        <p:blipFill>
          <a:blip r:embed="rId7"/>
          <a:stretch>
            <a:fillRect/>
          </a:stretch>
        </p:blipFill>
        <p:spPr>
          <a:xfrm>
            <a:off x="3310337" y="1401289"/>
            <a:ext cx="2286000" cy="4693920"/>
          </a:xfrm>
          <a:prstGeom prst="rect">
            <a:avLst/>
          </a:prstGeom>
        </p:spPr>
      </p:pic>
      <p:pic>
        <p:nvPicPr>
          <p:cNvPr id="41" name="Picture 40" descr="A screenshot of a qr code&#10;&#10;Description automatically generated">
            <a:extLst>
              <a:ext uri="{FF2B5EF4-FFF2-40B4-BE49-F238E27FC236}">
                <a16:creationId xmlns:a16="http://schemas.microsoft.com/office/drawing/2014/main" id="{6A73E64A-7E36-9EEE-BD71-72B926D89AFE}"/>
              </a:ext>
            </a:extLst>
          </p:cNvPr>
          <p:cNvPicPr>
            <a:picLocks noChangeAspect="1"/>
          </p:cNvPicPr>
          <p:nvPr/>
        </p:nvPicPr>
        <p:blipFill>
          <a:blip r:embed="rId8"/>
          <a:stretch>
            <a:fillRect/>
          </a:stretch>
        </p:blipFill>
        <p:spPr>
          <a:xfrm>
            <a:off x="5882349" y="1407710"/>
            <a:ext cx="2286000" cy="3396893"/>
          </a:xfrm>
          <a:prstGeom prst="rect">
            <a:avLst/>
          </a:prstGeom>
        </p:spPr>
      </p:pic>
      <p:sp>
        <p:nvSpPr>
          <p:cNvPr id="4" name="Oval 3">
            <a:extLst>
              <a:ext uri="{FF2B5EF4-FFF2-40B4-BE49-F238E27FC236}">
                <a16:creationId xmlns:a16="http://schemas.microsoft.com/office/drawing/2014/main" id="{2EA3D49C-5916-84F4-069B-B12181FF7978}"/>
              </a:ext>
            </a:extLst>
          </p:cNvPr>
          <p:cNvSpPr/>
          <p:nvPr/>
        </p:nvSpPr>
        <p:spPr>
          <a:xfrm>
            <a:off x="3386888" y="1652582"/>
            <a:ext cx="298938" cy="298938"/>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A screen shot of a phone&#10;&#10;Description automatically generated">
            <a:extLst>
              <a:ext uri="{FF2B5EF4-FFF2-40B4-BE49-F238E27FC236}">
                <a16:creationId xmlns:a16="http://schemas.microsoft.com/office/drawing/2014/main" id="{6A52B7BB-9C63-D369-99F3-C87D05244177}"/>
              </a:ext>
            </a:extLst>
          </p:cNvPr>
          <p:cNvPicPr>
            <a:picLocks noChangeAspect="1"/>
          </p:cNvPicPr>
          <p:nvPr/>
        </p:nvPicPr>
        <p:blipFill>
          <a:blip r:embed="rId9"/>
          <a:stretch>
            <a:fillRect/>
          </a:stretch>
        </p:blipFill>
        <p:spPr>
          <a:xfrm>
            <a:off x="3303001" y="1401289"/>
            <a:ext cx="2286000" cy="4686492"/>
          </a:xfrm>
          <a:prstGeom prst="rect">
            <a:avLst/>
          </a:prstGeom>
        </p:spPr>
      </p:pic>
      <p:pic>
        <p:nvPicPr>
          <p:cNvPr id="23" name="Picture 22" descr="A screenshot of a qr code&#10;&#10;Description automatically generated">
            <a:extLst>
              <a:ext uri="{FF2B5EF4-FFF2-40B4-BE49-F238E27FC236}">
                <a16:creationId xmlns:a16="http://schemas.microsoft.com/office/drawing/2014/main" id="{FC1E72F9-049C-E5DD-0630-6C120C3A1E2F}"/>
              </a:ext>
            </a:extLst>
          </p:cNvPr>
          <p:cNvPicPr>
            <a:picLocks noChangeAspect="1"/>
          </p:cNvPicPr>
          <p:nvPr/>
        </p:nvPicPr>
        <p:blipFill>
          <a:blip r:embed="rId10"/>
          <a:stretch>
            <a:fillRect/>
          </a:stretch>
        </p:blipFill>
        <p:spPr>
          <a:xfrm>
            <a:off x="5874383" y="1391656"/>
            <a:ext cx="2286000" cy="3429000"/>
          </a:xfrm>
          <a:prstGeom prst="rect">
            <a:avLst/>
          </a:prstGeom>
        </p:spPr>
      </p:pic>
      <p:pic>
        <p:nvPicPr>
          <p:cNvPr id="26" name="Picture 25" descr="A black screen with white lines&#10;&#10;Description automatically generated">
            <a:extLst>
              <a:ext uri="{FF2B5EF4-FFF2-40B4-BE49-F238E27FC236}">
                <a16:creationId xmlns:a16="http://schemas.microsoft.com/office/drawing/2014/main" id="{653A2E7E-6E1D-D2F1-AACD-477463F403EE}"/>
              </a:ext>
            </a:extLst>
          </p:cNvPr>
          <p:cNvPicPr>
            <a:picLocks noChangeAspect="1"/>
          </p:cNvPicPr>
          <p:nvPr/>
        </p:nvPicPr>
        <p:blipFill>
          <a:blip r:embed="rId11"/>
          <a:stretch>
            <a:fillRect/>
          </a:stretch>
        </p:blipFill>
        <p:spPr>
          <a:xfrm>
            <a:off x="3310762" y="1412432"/>
            <a:ext cx="2286000" cy="4686491"/>
          </a:xfrm>
          <a:prstGeom prst="rect">
            <a:avLst/>
          </a:prstGeom>
        </p:spPr>
      </p:pic>
      <p:pic>
        <p:nvPicPr>
          <p:cNvPr id="30" name="Picture 29" descr="A screen shot of a qr code&#10;&#10;Description automatically generated">
            <a:extLst>
              <a:ext uri="{FF2B5EF4-FFF2-40B4-BE49-F238E27FC236}">
                <a16:creationId xmlns:a16="http://schemas.microsoft.com/office/drawing/2014/main" id="{DF5CF5FC-7CD9-7EBF-E4A4-4D8C30712762}"/>
              </a:ext>
            </a:extLst>
          </p:cNvPr>
          <p:cNvPicPr>
            <a:picLocks noChangeAspect="1"/>
          </p:cNvPicPr>
          <p:nvPr/>
        </p:nvPicPr>
        <p:blipFill>
          <a:blip r:embed="rId12"/>
          <a:stretch>
            <a:fillRect/>
          </a:stretch>
        </p:blipFill>
        <p:spPr>
          <a:xfrm>
            <a:off x="3290451" y="1388438"/>
            <a:ext cx="2286000" cy="4692194"/>
          </a:xfrm>
          <a:prstGeom prst="rect">
            <a:avLst/>
          </a:prstGeom>
        </p:spPr>
      </p:pic>
      <p:pic>
        <p:nvPicPr>
          <p:cNvPr id="38" name="Picture 37" descr="A screenshot of a mobile phone&#10;&#10;Description automatically generated">
            <a:extLst>
              <a:ext uri="{FF2B5EF4-FFF2-40B4-BE49-F238E27FC236}">
                <a16:creationId xmlns:a16="http://schemas.microsoft.com/office/drawing/2014/main" id="{F96F4BE7-7C5F-0124-3368-98575C60F365}"/>
              </a:ext>
            </a:extLst>
          </p:cNvPr>
          <p:cNvPicPr>
            <a:picLocks noChangeAspect="1"/>
          </p:cNvPicPr>
          <p:nvPr/>
        </p:nvPicPr>
        <p:blipFill>
          <a:blip r:embed="rId13"/>
          <a:stretch>
            <a:fillRect/>
          </a:stretch>
        </p:blipFill>
        <p:spPr>
          <a:xfrm>
            <a:off x="3276938" y="1384724"/>
            <a:ext cx="2286000" cy="4678326"/>
          </a:xfrm>
          <a:prstGeom prst="rect">
            <a:avLst/>
          </a:prstGeom>
        </p:spPr>
      </p:pic>
      <p:pic>
        <p:nvPicPr>
          <p:cNvPr id="40" name="Picture 39" descr="A screenshot of a qr code&#10;&#10;Description automatically generated">
            <a:extLst>
              <a:ext uri="{FF2B5EF4-FFF2-40B4-BE49-F238E27FC236}">
                <a16:creationId xmlns:a16="http://schemas.microsoft.com/office/drawing/2014/main" id="{FA8043D3-59E5-FBB1-877C-ECEED2D37202}"/>
              </a:ext>
            </a:extLst>
          </p:cNvPr>
          <p:cNvPicPr>
            <a:picLocks noChangeAspect="1"/>
          </p:cNvPicPr>
          <p:nvPr/>
        </p:nvPicPr>
        <p:blipFill>
          <a:blip r:embed="rId14"/>
          <a:stretch>
            <a:fillRect/>
          </a:stretch>
        </p:blipFill>
        <p:spPr>
          <a:xfrm>
            <a:off x="5871231" y="1391701"/>
            <a:ext cx="2286000" cy="3412902"/>
          </a:xfrm>
          <a:prstGeom prst="rect">
            <a:avLst/>
          </a:prstGeom>
        </p:spPr>
      </p:pic>
      <p:pic>
        <p:nvPicPr>
          <p:cNvPr id="43" name="Picture 42" descr="A screenshot of a mobile phone&#10;&#10;Description automatically generated">
            <a:extLst>
              <a:ext uri="{FF2B5EF4-FFF2-40B4-BE49-F238E27FC236}">
                <a16:creationId xmlns:a16="http://schemas.microsoft.com/office/drawing/2014/main" id="{E89DA48C-26BF-AEAA-D7E1-9441DB7F8E1D}"/>
              </a:ext>
            </a:extLst>
          </p:cNvPr>
          <p:cNvPicPr>
            <a:picLocks noChangeAspect="1"/>
          </p:cNvPicPr>
          <p:nvPr/>
        </p:nvPicPr>
        <p:blipFill rotWithShape="1">
          <a:blip r:embed="rId15"/>
          <a:srcRect l="823" t="1139"/>
          <a:stretch/>
        </p:blipFill>
        <p:spPr>
          <a:xfrm>
            <a:off x="3283649" y="1394140"/>
            <a:ext cx="2286000" cy="4686492"/>
          </a:xfrm>
          <a:prstGeom prst="rect">
            <a:avLst/>
          </a:prstGeom>
        </p:spPr>
      </p:pic>
      <p:pic>
        <p:nvPicPr>
          <p:cNvPr id="46" name="Picture 45" descr="A screenshot of a qr code&#10;&#10;Description automatically generated">
            <a:extLst>
              <a:ext uri="{FF2B5EF4-FFF2-40B4-BE49-F238E27FC236}">
                <a16:creationId xmlns:a16="http://schemas.microsoft.com/office/drawing/2014/main" id="{968FDD20-E781-4C74-99B7-BDF65321A751}"/>
              </a:ext>
            </a:extLst>
          </p:cNvPr>
          <p:cNvPicPr>
            <a:picLocks noChangeAspect="1"/>
          </p:cNvPicPr>
          <p:nvPr/>
        </p:nvPicPr>
        <p:blipFill>
          <a:blip r:embed="rId16"/>
          <a:stretch>
            <a:fillRect/>
          </a:stretch>
        </p:blipFill>
        <p:spPr>
          <a:xfrm>
            <a:off x="5875434" y="1391701"/>
            <a:ext cx="2286000" cy="3422542"/>
          </a:xfrm>
          <a:prstGeom prst="rect">
            <a:avLst/>
          </a:prstGeom>
        </p:spPr>
      </p:pic>
      <p:pic>
        <p:nvPicPr>
          <p:cNvPr id="48" name="Picture 47" descr="A screenshot of a qr code&#10;&#10;Description automatically generated">
            <a:extLst>
              <a:ext uri="{FF2B5EF4-FFF2-40B4-BE49-F238E27FC236}">
                <a16:creationId xmlns:a16="http://schemas.microsoft.com/office/drawing/2014/main" id="{9AEE88DE-B107-80E7-501B-FBFD95466C4A}"/>
              </a:ext>
            </a:extLst>
          </p:cNvPr>
          <p:cNvPicPr>
            <a:picLocks noChangeAspect="1"/>
          </p:cNvPicPr>
          <p:nvPr/>
        </p:nvPicPr>
        <p:blipFill>
          <a:blip r:embed="rId17"/>
          <a:stretch>
            <a:fillRect/>
          </a:stretch>
        </p:blipFill>
        <p:spPr>
          <a:xfrm>
            <a:off x="5861958" y="1388438"/>
            <a:ext cx="2286000" cy="3400185"/>
          </a:xfrm>
          <a:prstGeom prst="rect">
            <a:avLst/>
          </a:prstGeom>
        </p:spPr>
      </p:pic>
      <p:sp>
        <p:nvSpPr>
          <p:cNvPr id="49" name="Rectangle 48">
            <a:extLst>
              <a:ext uri="{FF2B5EF4-FFF2-40B4-BE49-F238E27FC236}">
                <a16:creationId xmlns:a16="http://schemas.microsoft.com/office/drawing/2014/main" id="{20E2226C-5890-6CAC-F0D9-67040CFEA63D}"/>
              </a:ext>
            </a:extLst>
          </p:cNvPr>
          <p:cNvSpPr/>
          <p:nvPr/>
        </p:nvSpPr>
        <p:spPr>
          <a:xfrm>
            <a:off x="7190221" y="4460388"/>
            <a:ext cx="848416" cy="29238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Bent-Up 57">
            <a:extLst>
              <a:ext uri="{FF2B5EF4-FFF2-40B4-BE49-F238E27FC236}">
                <a16:creationId xmlns:a16="http://schemas.microsoft.com/office/drawing/2014/main" id="{6BA0DE7C-81FF-59BC-0CD3-134628381F23}"/>
              </a:ext>
            </a:extLst>
          </p:cNvPr>
          <p:cNvSpPr/>
          <p:nvPr/>
        </p:nvSpPr>
        <p:spPr>
          <a:xfrm rot="10800000">
            <a:off x="8792000" y="2055967"/>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0DD81D1-9782-9F10-6BF6-36ABCDCADEA4}"/>
              </a:ext>
            </a:extLst>
          </p:cNvPr>
          <p:cNvSpPr txBox="1">
            <a:spLocks/>
          </p:cNvSpPr>
          <p:nvPr/>
        </p:nvSpPr>
        <p:spPr>
          <a:xfrm>
            <a:off x="1120350" y="240562"/>
            <a:ext cx="8976949" cy="53838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3000" dirty="0">
                <a:solidFill>
                  <a:srgbClr val="0068FF"/>
                </a:solidFill>
                <a:latin typeface="Montserrat" panose="00000500000000000000" pitchFamily="50" charset="0"/>
              </a:rPr>
              <a:t>SMART OTP ADVANCE – QR CODE</a:t>
            </a:r>
          </a:p>
        </p:txBody>
      </p:sp>
      <p:grpSp>
        <p:nvGrpSpPr>
          <p:cNvPr id="9" name="Group 8">
            <a:extLst>
              <a:ext uri="{FF2B5EF4-FFF2-40B4-BE49-F238E27FC236}">
                <a16:creationId xmlns:a16="http://schemas.microsoft.com/office/drawing/2014/main" id="{B70EC899-A452-2E77-C1EB-904397BFD34A}"/>
              </a:ext>
            </a:extLst>
          </p:cNvPr>
          <p:cNvGrpSpPr/>
          <p:nvPr/>
        </p:nvGrpSpPr>
        <p:grpSpPr>
          <a:xfrm>
            <a:off x="361527" y="253957"/>
            <a:ext cx="608989" cy="542532"/>
            <a:chOff x="1800836" y="692330"/>
            <a:chExt cx="385893" cy="343782"/>
          </a:xfrm>
        </p:grpSpPr>
        <p:sp>
          <p:nvSpPr>
            <p:cNvPr id="15" name="Hexagon 14">
              <a:extLst>
                <a:ext uri="{FF2B5EF4-FFF2-40B4-BE49-F238E27FC236}">
                  <a16:creationId xmlns:a16="http://schemas.microsoft.com/office/drawing/2014/main" id="{FD5E359C-A689-CFE8-A1F4-BA1CB8321C37}"/>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7" name="Graphic 16" descr="Brainstorm outline">
              <a:extLst>
                <a:ext uri="{FF2B5EF4-FFF2-40B4-BE49-F238E27FC236}">
                  <a16:creationId xmlns:a16="http://schemas.microsoft.com/office/drawing/2014/main" id="{33F8E440-A7A9-5188-A7CD-57DFD7E7289D}"/>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844177" y="717497"/>
              <a:ext cx="318615" cy="318615"/>
            </a:xfrm>
            <a:prstGeom prst="rect">
              <a:avLst/>
            </a:prstGeom>
          </p:spPr>
        </p:pic>
      </p:grpSp>
      <p:sp>
        <p:nvSpPr>
          <p:cNvPr id="24" name="Oval 23">
            <a:extLst>
              <a:ext uri="{FF2B5EF4-FFF2-40B4-BE49-F238E27FC236}">
                <a16:creationId xmlns:a16="http://schemas.microsoft.com/office/drawing/2014/main" id="{2B550613-4497-4046-29C7-8D7FA36E844A}"/>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20">
            <a:extLst>
              <a:ext uri="{FF2B5EF4-FFF2-40B4-BE49-F238E27FC236}">
                <a16:creationId xmlns:a16="http://schemas.microsoft.com/office/drawing/2014/main" id="{6EB199F9-CEE9-2B99-512C-830140B30F23}"/>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500.00$ or more</a:t>
            </a:r>
          </a:p>
        </p:txBody>
      </p:sp>
      <p:pic>
        <p:nvPicPr>
          <p:cNvPr id="3" name="Picture 2">
            <a:extLst>
              <a:ext uri="{FF2B5EF4-FFF2-40B4-BE49-F238E27FC236}">
                <a16:creationId xmlns:a16="http://schemas.microsoft.com/office/drawing/2014/main" id="{16B926E5-F226-D808-FF1E-780854D065F5}"/>
              </a:ext>
            </a:extLst>
          </p:cNvPr>
          <p:cNvPicPr>
            <a:picLocks noChangeAspect="1"/>
          </p:cNvPicPr>
          <p:nvPr/>
        </p:nvPicPr>
        <p:blipFill rotWithShape="1">
          <a:blip r:embed="rId20"/>
          <a:srcRect l="10665" r="10801" b="21308"/>
          <a:stretch/>
        </p:blipFill>
        <p:spPr>
          <a:xfrm>
            <a:off x="361527" y="1397235"/>
            <a:ext cx="7772400" cy="4848393"/>
          </a:xfrm>
          <a:prstGeom prst="rect">
            <a:avLst/>
          </a:prstGeom>
        </p:spPr>
      </p:pic>
    </p:spTree>
    <p:extLst>
      <p:ext uri="{BB962C8B-B14F-4D97-AF65-F5344CB8AC3E}">
        <p14:creationId xmlns:p14="http://schemas.microsoft.com/office/powerpoint/2010/main" val="265211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6"/>
                                        </p:tgtEl>
                                      </p:cBhvr>
                                    </p:animEffect>
                                    <p:set>
                                      <p:cBhvr>
                                        <p:cTn id="20" dur="1" fill="hold">
                                          <p:stCondLst>
                                            <p:cond delay="499"/>
                                          </p:stCondLst>
                                        </p:cTn>
                                        <p:tgtEl>
                                          <p:spTgt spid="16"/>
                                        </p:tgtEl>
                                        <p:attrNameLst>
                                          <p:attrName>style.visibility</p:attrName>
                                        </p:attrNameLst>
                                      </p:cBhvr>
                                      <p:to>
                                        <p:strVal val="hidden"/>
                                      </p:to>
                                    </p:set>
                                  </p:childTnLst>
                                </p:cTn>
                              </p:par>
                              <p:par>
                                <p:cTn id="21" presetID="2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19"/>
                                        </p:tgtEl>
                                      </p:cBhvr>
                                    </p:animEffect>
                                    <p:set>
                                      <p:cBhvr>
                                        <p:cTn id="38" dur="1" fill="hold">
                                          <p:stCondLst>
                                            <p:cond delay="499"/>
                                          </p:stCondLst>
                                        </p:cTn>
                                        <p:tgtEl>
                                          <p:spTgt spid="19"/>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cTn>
                              </p:par>
                              <p:par>
                                <p:cTn id="42" presetID="22" presetClass="entr" presetSubtype="4"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500"/>
                                        <p:tgtEl>
                                          <p:spTgt spid="3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32"/>
                                        </p:tgtEl>
                                      </p:cBhvr>
                                    </p:animEffect>
                                    <p:set>
                                      <p:cBhvr>
                                        <p:cTn id="54" dur="1" fill="hold">
                                          <p:stCondLst>
                                            <p:cond delay="499"/>
                                          </p:stCondLst>
                                        </p:cTn>
                                        <p:tgtEl>
                                          <p:spTgt spid="32"/>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25"/>
                                        </p:tgtEl>
                                      </p:cBhvr>
                                    </p:animEffect>
                                    <p:set>
                                      <p:cBhvr>
                                        <p:cTn id="57" dur="1" fill="hold">
                                          <p:stCondLst>
                                            <p:cond delay="499"/>
                                          </p:stCondLst>
                                        </p:cTn>
                                        <p:tgtEl>
                                          <p:spTgt spid="25"/>
                                        </p:tgtEl>
                                        <p:attrNameLst>
                                          <p:attrName>style.visibility</p:attrName>
                                        </p:attrNameLst>
                                      </p:cBhvr>
                                      <p:to>
                                        <p:strVal val="hidden"/>
                                      </p:to>
                                    </p:set>
                                  </p:childTnLst>
                                </p:cTn>
                              </p:par>
                              <p:par>
                                <p:cTn id="58" presetID="22" presetClass="entr" presetSubtype="4" fill="hold" grpId="1"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down)">
                                      <p:cBhvr>
                                        <p:cTn id="60" dur="500"/>
                                        <p:tgtEl>
                                          <p:spTgt spid="28"/>
                                        </p:tgtEl>
                                      </p:cBhvr>
                                    </p:animEffect>
                                  </p:childTnLst>
                                </p:cTn>
                              </p:par>
                              <p:par>
                                <p:cTn id="61" presetID="1" presetClass="entr" presetSubtype="0" fill="hold" grpId="0" nodeType="withEffect">
                                  <p:stCondLst>
                                    <p:cond delay="0"/>
                                  </p:stCondLst>
                                  <p:childTnLst>
                                    <p:set>
                                      <p:cBhvr>
                                        <p:cTn id="62" dur="1" fill="hold">
                                          <p:stCondLst>
                                            <p:cond delay="499"/>
                                          </p:stCondLst>
                                        </p:cTn>
                                        <p:tgtEl>
                                          <p:spTgt spid="58"/>
                                        </p:tgtEl>
                                        <p:attrNameLst>
                                          <p:attrName>style.visibility</p:attrName>
                                        </p:attrNameLst>
                                      </p:cBhvr>
                                      <p:to>
                                        <p:strVal val="visible"/>
                                      </p:to>
                                    </p:set>
                                  </p:childTnLst>
                                </p:cTn>
                              </p:par>
                              <p:par>
                                <p:cTn id="63" presetID="22" presetClass="entr" presetSubtype="4" fill="hold"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ipe(down)">
                                      <p:cBhvr>
                                        <p:cTn id="65" dur="1000"/>
                                        <p:tgtEl>
                                          <p:spTgt spid="41"/>
                                        </p:tgtEl>
                                      </p:cBhvr>
                                    </p:animEffect>
                                  </p:childTnLst>
                                </p:cTn>
                              </p:par>
                              <p:par>
                                <p:cTn id="66" presetID="22" presetClass="entr" presetSubtype="4"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down)">
                                      <p:cBhvr>
                                        <p:cTn id="68" dur="1250"/>
                                        <p:tgtEl>
                                          <p:spTgt spid="37"/>
                                        </p:tgtEl>
                                      </p:cBhvr>
                                    </p:animEffect>
                                  </p:childTnLst>
                                </p:cTn>
                              </p:par>
                            </p:childTnLst>
                          </p:cTn>
                        </p:par>
                      </p:childTnLst>
                    </p:cTn>
                  </p:par>
                  <p:par>
                    <p:cTn id="69" fill="hold">
                      <p:stCondLst>
                        <p:cond delay="indefinite"/>
                      </p:stCondLst>
                      <p:childTnLst>
                        <p:par>
                          <p:cTn id="70" fill="hold">
                            <p:stCondLst>
                              <p:cond delay="0"/>
                            </p:stCondLst>
                            <p:childTnLst>
                              <p:par>
                                <p:cTn id="71" presetID="21" presetClass="entr" presetSubtype="1" fill="hold" grpId="0" nodeType="click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wheel(1)">
                                      <p:cBhvr>
                                        <p:cTn id="73" dur="750"/>
                                        <p:tgtEl>
                                          <p:spTgt spid="4"/>
                                        </p:tgtEl>
                                      </p:cBhvr>
                                    </p:animEffect>
                                  </p:childTnLst>
                                </p:cTn>
                              </p:par>
                              <p:par>
                                <p:cTn id="74" presetID="10" presetClass="exit" presetSubtype="0" fill="hold" grpId="1" nodeType="withEffect">
                                  <p:stCondLst>
                                    <p:cond delay="0"/>
                                  </p:stCondLst>
                                  <p:childTnLst>
                                    <p:animEffect transition="out" filter="fade">
                                      <p:cBhvr>
                                        <p:cTn id="75" dur="500"/>
                                        <p:tgtEl>
                                          <p:spTgt spid="4"/>
                                        </p:tgtEl>
                                      </p:cBhvr>
                                    </p:animEffect>
                                    <p:set>
                                      <p:cBhvr>
                                        <p:cTn id="76" dur="1" fill="hold">
                                          <p:stCondLst>
                                            <p:cond delay="499"/>
                                          </p:stCondLst>
                                        </p:cTn>
                                        <p:tgtEl>
                                          <p:spTgt spid="4"/>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1000"/>
                                        <p:tgtEl>
                                          <p:spTgt spid="37"/>
                                        </p:tgtEl>
                                      </p:cBhvr>
                                    </p:animEffect>
                                    <p:set>
                                      <p:cBhvr>
                                        <p:cTn id="79" dur="1" fill="hold">
                                          <p:stCondLst>
                                            <p:cond delay="999"/>
                                          </p:stCondLst>
                                        </p:cTn>
                                        <p:tgtEl>
                                          <p:spTgt spid="37"/>
                                        </p:tgtEl>
                                        <p:attrNameLst>
                                          <p:attrName>style.visibility</p:attrName>
                                        </p:attrNameLst>
                                      </p:cBhvr>
                                      <p:to>
                                        <p:strVal val="hidden"/>
                                      </p:to>
                                    </p:set>
                                  </p:childTnLst>
                                </p:cTn>
                              </p:par>
                              <p:par>
                                <p:cTn id="80" presetID="1" presetClass="entr" presetSubtype="0" fill="hold" nodeType="withEffect">
                                  <p:stCondLst>
                                    <p:cond delay="0"/>
                                  </p:stCondLst>
                                  <p:childTnLst>
                                    <p:set>
                                      <p:cBhvr>
                                        <p:cTn id="81" dur="1" fill="hold">
                                          <p:stCondLst>
                                            <p:cond delay="499"/>
                                          </p:stCondLst>
                                        </p:cTn>
                                        <p:tgtEl>
                                          <p:spTgt spid="45"/>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nodeType="clickEffect">
                                  <p:stCondLst>
                                    <p:cond delay="0"/>
                                  </p:stCondLst>
                                  <p:childTnLst>
                                    <p:animEffect transition="out" filter="fade">
                                      <p:cBhvr>
                                        <p:cTn id="85" dur="500"/>
                                        <p:tgtEl>
                                          <p:spTgt spid="41"/>
                                        </p:tgtEl>
                                      </p:cBhvr>
                                    </p:animEffect>
                                    <p:set>
                                      <p:cBhvr>
                                        <p:cTn id="86" dur="1" fill="hold">
                                          <p:stCondLst>
                                            <p:cond delay="499"/>
                                          </p:stCondLst>
                                        </p:cTn>
                                        <p:tgtEl>
                                          <p:spTgt spid="41"/>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500"/>
                                        <p:tgtEl>
                                          <p:spTgt spid="45"/>
                                        </p:tgtEl>
                                      </p:cBhvr>
                                    </p:animEffect>
                                    <p:set>
                                      <p:cBhvr>
                                        <p:cTn id="89" dur="1" fill="hold">
                                          <p:stCondLst>
                                            <p:cond delay="499"/>
                                          </p:stCondLst>
                                        </p:cTn>
                                        <p:tgtEl>
                                          <p:spTgt spid="45"/>
                                        </p:tgtEl>
                                        <p:attrNameLst>
                                          <p:attrName>style.visibility</p:attrName>
                                        </p:attrNameLst>
                                      </p:cBhvr>
                                      <p:to>
                                        <p:strVal val="hidden"/>
                                      </p:to>
                                    </p:set>
                                  </p:childTnLst>
                                </p:cTn>
                              </p:par>
                              <p:par>
                                <p:cTn id="90" presetID="1" presetClass="entr" presetSubtype="0" fill="hold" nodeType="withEffect">
                                  <p:stCondLst>
                                    <p:cond delay="0"/>
                                  </p:stCondLst>
                                  <p:childTnLst>
                                    <p:set>
                                      <p:cBhvr>
                                        <p:cTn id="91" dur="1" fill="hold">
                                          <p:stCondLst>
                                            <p:cond delay="0"/>
                                          </p:stCondLst>
                                        </p:cTn>
                                        <p:tgtEl>
                                          <p:spTgt spid="26"/>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23"/>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0" presetClass="exit" presetSubtype="0" fill="hold" nodeType="clickEffect">
                                  <p:stCondLst>
                                    <p:cond delay="0"/>
                                  </p:stCondLst>
                                  <p:childTnLst>
                                    <p:animEffect transition="out" filter="fade">
                                      <p:cBhvr>
                                        <p:cTn id="97" dur="500"/>
                                        <p:tgtEl>
                                          <p:spTgt spid="26"/>
                                        </p:tgtEl>
                                      </p:cBhvr>
                                    </p:animEffect>
                                    <p:set>
                                      <p:cBhvr>
                                        <p:cTn id="98" dur="1" fill="hold">
                                          <p:stCondLst>
                                            <p:cond delay="499"/>
                                          </p:stCondLst>
                                        </p:cTn>
                                        <p:tgtEl>
                                          <p:spTgt spid="26"/>
                                        </p:tgtEl>
                                        <p:attrNameLst>
                                          <p:attrName>style.visibility</p:attrName>
                                        </p:attrNameLst>
                                      </p:cBhvr>
                                      <p:to>
                                        <p:strVal val="hidden"/>
                                      </p:to>
                                    </p:set>
                                  </p:childTnLst>
                                </p:cTn>
                              </p:par>
                              <p:par>
                                <p:cTn id="99" presetID="1" presetClass="entr" presetSubtype="0" fill="hold" nodeType="withEffect">
                                  <p:stCondLst>
                                    <p:cond delay="0"/>
                                  </p:stCondLst>
                                  <p:childTnLst>
                                    <p:set>
                                      <p:cBhvr>
                                        <p:cTn id="100" dur="1" fill="hold">
                                          <p:stCondLst>
                                            <p:cond delay="0"/>
                                          </p:stCondLst>
                                        </p:cTn>
                                        <p:tgtEl>
                                          <p:spTgt spid="3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nodeType="clickEffect">
                                  <p:stCondLst>
                                    <p:cond delay="0"/>
                                  </p:stCondLst>
                                  <p:childTnLst>
                                    <p:animEffect transition="out" filter="fade">
                                      <p:cBhvr>
                                        <p:cTn id="104" dur="500"/>
                                        <p:tgtEl>
                                          <p:spTgt spid="23"/>
                                        </p:tgtEl>
                                      </p:cBhvr>
                                    </p:animEffect>
                                    <p:set>
                                      <p:cBhvr>
                                        <p:cTn id="105" dur="1" fill="hold">
                                          <p:stCondLst>
                                            <p:cond delay="499"/>
                                          </p:stCondLst>
                                        </p:cTn>
                                        <p:tgtEl>
                                          <p:spTgt spid="23"/>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30"/>
                                        </p:tgtEl>
                                      </p:cBhvr>
                                    </p:animEffect>
                                    <p:set>
                                      <p:cBhvr>
                                        <p:cTn id="108" dur="1" fill="hold">
                                          <p:stCondLst>
                                            <p:cond delay="499"/>
                                          </p:stCondLst>
                                        </p:cTn>
                                        <p:tgtEl>
                                          <p:spTgt spid="30"/>
                                        </p:tgtEl>
                                        <p:attrNameLst>
                                          <p:attrName>style.visibility</p:attrName>
                                        </p:attrNameLst>
                                      </p:cBhvr>
                                      <p:to>
                                        <p:strVal val="hidden"/>
                                      </p:to>
                                    </p:set>
                                  </p:childTnLst>
                                </p:cTn>
                              </p:par>
                              <p:par>
                                <p:cTn id="109" presetID="1" presetClass="entr" presetSubtype="0" fill="hold" nodeType="withEffect">
                                  <p:stCondLst>
                                    <p:cond delay="0"/>
                                  </p:stCondLst>
                                  <p:childTnLst>
                                    <p:set>
                                      <p:cBhvr>
                                        <p:cTn id="110" dur="1" fill="hold">
                                          <p:stCondLst>
                                            <p:cond delay="0"/>
                                          </p:stCondLst>
                                        </p:cTn>
                                        <p:tgtEl>
                                          <p:spTgt spid="38"/>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40"/>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0" presetClass="exit" presetSubtype="0" fill="hold" nodeType="clickEffect">
                                  <p:stCondLst>
                                    <p:cond delay="0"/>
                                  </p:stCondLst>
                                  <p:childTnLst>
                                    <p:animEffect transition="out" filter="fade">
                                      <p:cBhvr>
                                        <p:cTn id="116" dur="500"/>
                                        <p:tgtEl>
                                          <p:spTgt spid="38"/>
                                        </p:tgtEl>
                                      </p:cBhvr>
                                    </p:animEffect>
                                    <p:set>
                                      <p:cBhvr>
                                        <p:cTn id="117" dur="1" fill="hold">
                                          <p:stCondLst>
                                            <p:cond delay="499"/>
                                          </p:stCondLst>
                                        </p:cTn>
                                        <p:tgtEl>
                                          <p:spTgt spid="38"/>
                                        </p:tgtEl>
                                        <p:attrNameLst>
                                          <p:attrName>style.visibility</p:attrName>
                                        </p:attrNameLst>
                                      </p:cBhvr>
                                      <p:to>
                                        <p:strVal val="hidden"/>
                                      </p:to>
                                    </p:set>
                                  </p:childTnLst>
                                </p:cTn>
                              </p:par>
                              <p:par>
                                <p:cTn id="118" presetID="10" presetClass="exit" presetSubtype="0" fill="hold" nodeType="withEffect">
                                  <p:stCondLst>
                                    <p:cond delay="0"/>
                                  </p:stCondLst>
                                  <p:childTnLst>
                                    <p:animEffect transition="out" filter="fade">
                                      <p:cBhvr>
                                        <p:cTn id="119" dur="500"/>
                                        <p:tgtEl>
                                          <p:spTgt spid="40"/>
                                        </p:tgtEl>
                                      </p:cBhvr>
                                    </p:animEffect>
                                    <p:set>
                                      <p:cBhvr>
                                        <p:cTn id="120" dur="1" fill="hold">
                                          <p:stCondLst>
                                            <p:cond delay="499"/>
                                          </p:stCondLst>
                                        </p:cTn>
                                        <p:tgtEl>
                                          <p:spTgt spid="40"/>
                                        </p:tgtEl>
                                        <p:attrNameLst>
                                          <p:attrName>style.visibility</p:attrName>
                                        </p:attrNameLst>
                                      </p:cBhvr>
                                      <p:to>
                                        <p:strVal val="hidden"/>
                                      </p:to>
                                    </p:set>
                                  </p:childTnLst>
                                </p:cTn>
                              </p:par>
                              <p:par>
                                <p:cTn id="121" presetID="1" presetClass="entr" presetSubtype="0" fill="hold" nodeType="withEffect">
                                  <p:stCondLst>
                                    <p:cond delay="0"/>
                                  </p:stCondLst>
                                  <p:childTnLst>
                                    <p:set>
                                      <p:cBhvr>
                                        <p:cTn id="122" dur="1" fill="hold">
                                          <p:stCondLst>
                                            <p:cond delay="0"/>
                                          </p:stCondLst>
                                        </p:cTn>
                                        <p:tgtEl>
                                          <p:spTgt spid="43"/>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46"/>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0" presetClass="exit" presetSubtype="0" fill="hold" nodeType="clickEffect">
                                  <p:stCondLst>
                                    <p:cond delay="0"/>
                                  </p:stCondLst>
                                  <p:childTnLst>
                                    <p:animEffect transition="out" filter="fade">
                                      <p:cBhvr>
                                        <p:cTn id="128" dur="500"/>
                                        <p:tgtEl>
                                          <p:spTgt spid="43"/>
                                        </p:tgtEl>
                                      </p:cBhvr>
                                    </p:animEffect>
                                    <p:set>
                                      <p:cBhvr>
                                        <p:cTn id="129" dur="1" fill="hold">
                                          <p:stCondLst>
                                            <p:cond delay="499"/>
                                          </p:stCondLst>
                                        </p:cTn>
                                        <p:tgtEl>
                                          <p:spTgt spid="43"/>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500"/>
                                        <p:tgtEl>
                                          <p:spTgt spid="46"/>
                                        </p:tgtEl>
                                      </p:cBhvr>
                                    </p:animEffect>
                                    <p:set>
                                      <p:cBhvr>
                                        <p:cTn id="132" dur="1" fill="hold">
                                          <p:stCondLst>
                                            <p:cond delay="499"/>
                                          </p:stCondLst>
                                        </p:cTn>
                                        <p:tgtEl>
                                          <p:spTgt spid="46"/>
                                        </p:tgtEl>
                                        <p:attrNameLst>
                                          <p:attrName>style.visibility</p:attrName>
                                        </p:attrNameLst>
                                      </p:cBhvr>
                                      <p:to>
                                        <p:strVal val="hidden"/>
                                      </p:to>
                                    </p:set>
                                  </p:childTnLst>
                                </p:cTn>
                              </p:par>
                              <p:par>
                                <p:cTn id="133" presetID="1" presetClass="entr" presetSubtype="0" fill="hold" nodeType="withEffect">
                                  <p:stCondLst>
                                    <p:cond delay="0"/>
                                  </p:stCondLst>
                                  <p:childTnLst>
                                    <p:set>
                                      <p:cBhvr>
                                        <p:cTn id="134" dur="1" fill="hold">
                                          <p:stCondLst>
                                            <p:cond delay="0"/>
                                          </p:stCondLst>
                                        </p:cTn>
                                        <p:tgtEl>
                                          <p:spTgt spid="48"/>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21" presetClass="entr" presetSubtype="1" fill="hold" grpId="0" nodeType="clickEffect">
                                  <p:stCondLst>
                                    <p:cond delay="0"/>
                                  </p:stCondLst>
                                  <p:childTnLst>
                                    <p:set>
                                      <p:cBhvr>
                                        <p:cTn id="138" dur="1" fill="hold">
                                          <p:stCondLst>
                                            <p:cond delay="0"/>
                                          </p:stCondLst>
                                        </p:cTn>
                                        <p:tgtEl>
                                          <p:spTgt spid="49"/>
                                        </p:tgtEl>
                                        <p:attrNameLst>
                                          <p:attrName>style.visibility</p:attrName>
                                        </p:attrNameLst>
                                      </p:cBhvr>
                                      <p:to>
                                        <p:strVal val="visible"/>
                                      </p:to>
                                    </p:set>
                                    <p:animEffect transition="in" filter="wheel(1)">
                                      <p:cBhvr>
                                        <p:cTn id="139" dur="500"/>
                                        <p:tgtEl>
                                          <p:spTgt spid="49"/>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xit" presetSubtype="0" fill="hold" grpId="1" nodeType="clickEffect">
                                  <p:stCondLst>
                                    <p:cond delay="0"/>
                                  </p:stCondLst>
                                  <p:childTnLst>
                                    <p:animEffect transition="out" filter="fade">
                                      <p:cBhvr>
                                        <p:cTn id="143" dur="1000"/>
                                        <p:tgtEl>
                                          <p:spTgt spid="49"/>
                                        </p:tgtEl>
                                      </p:cBhvr>
                                    </p:animEffect>
                                    <p:set>
                                      <p:cBhvr>
                                        <p:cTn id="144" dur="1" fill="hold">
                                          <p:stCondLst>
                                            <p:cond delay="999"/>
                                          </p:stCondLst>
                                        </p:cTn>
                                        <p:tgtEl>
                                          <p:spTgt spid="49"/>
                                        </p:tgtEl>
                                        <p:attrNameLst>
                                          <p:attrName>style.visibility</p:attrName>
                                        </p:attrNameLst>
                                      </p:cBhvr>
                                      <p:to>
                                        <p:strVal val="hidden"/>
                                      </p:to>
                                    </p:set>
                                  </p:childTnLst>
                                </p:cTn>
                              </p:par>
                              <p:par>
                                <p:cTn id="145" presetID="22" presetClass="entr" presetSubtype="4" fill="hold" grpId="1" nodeType="withEffect">
                                  <p:stCondLst>
                                    <p:cond delay="0"/>
                                  </p:stCondLst>
                                  <p:childTnLst>
                                    <p:set>
                                      <p:cBhvr>
                                        <p:cTn id="146" dur="1" fill="hold">
                                          <p:stCondLst>
                                            <p:cond delay="0"/>
                                          </p:stCondLst>
                                        </p:cTn>
                                        <p:tgtEl>
                                          <p:spTgt spid="31"/>
                                        </p:tgtEl>
                                        <p:attrNameLst>
                                          <p:attrName>style.visibility</p:attrName>
                                        </p:attrNameLst>
                                      </p:cBhvr>
                                      <p:to>
                                        <p:strVal val="visible"/>
                                      </p:to>
                                    </p:set>
                                    <p:animEffect transition="in" filter="wipe(down)">
                                      <p:cBhvr>
                                        <p:cTn id="147" dur="500"/>
                                        <p:tgtEl>
                                          <p:spTgt spid="31"/>
                                        </p:tgtEl>
                                      </p:cBhvr>
                                    </p:animEffect>
                                  </p:childTnLst>
                                </p:cTn>
                              </p:par>
                              <p:par>
                                <p:cTn id="148" presetID="22" presetClass="entr" presetSubtype="4" fill="hold" grpId="0" nodeType="withEffect">
                                  <p:stCondLst>
                                    <p:cond delay="0"/>
                                  </p:stCondLst>
                                  <p:childTnLst>
                                    <p:set>
                                      <p:cBhvr>
                                        <p:cTn id="149" dur="1" fill="hold">
                                          <p:stCondLst>
                                            <p:cond delay="0"/>
                                          </p:stCondLst>
                                        </p:cTn>
                                        <p:tgtEl>
                                          <p:spTgt spid="28"/>
                                        </p:tgtEl>
                                        <p:attrNameLst>
                                          <p:attrName>style.visibility</p:attrName>
                                        </p:attrNameLst>
                                      </p:cBhvr>
                                      <p:to>
                                        <p:strVal val="visible"/>
                                      </p:to>
                                    </p:set>
                                    <p:animEffect transition="in" filter="wipe(down)">
                                      <p:cBhvr>
                                        <p:cTn id="150" dur="1000"/>
                                        <p:tgtEl>
                                          <p:spTgt spid="28"/>
                                        </p:tgtEl>
                                      </p:cBhvr>
                                    </p:animEffect>
                                  </p:childTnLst>
                                </p:cTn>
                              </p:par>
                              <p:par>
                                <p:cTn id="151" presetID="47" presetClass="entr" presetSubtype="0" fill="hold" grpId="0" nodeType="withEffect">
                                  <p:stCondLst>
                                    <p:cond delay="0"/>
                                  </p:stCondLst>
                                  <p:childTnLst>
                                    <p:set>
                                      <p:cBhvr>
                                        <p:cTn id="152" dur="1" fill="hold">
                                          <p:stCondLst>
                                            <p:cond delay="0"/>
                                          </p:stCondLst>
                                        </p:cTn>
                                        <p:tgtEl>
                                          <p:spTgt spid="20"/>
                                        </p:tgtEl>
                                        <p:attrNameLst>
                                          <p:attrName>style.visibility</p:attrName>
                                        </p:attrNameLst>
                                      </p:cBhvr>
                                      <p:to>
                                        <p:strVal val="visible"/>
                                      </p:to>
                                    </p:set>
                                    <p:animEffect transition="in" filter="fade">
                                      <p:cBhvr>
                                        <p:cTn id="153" dur="1000"/>
                                        <p:tgtEl>
                                          <p:spTgt spid="20"/>
                                        </p:tgtEl>
                                      </p:cBhvr>
                                    </p:animEffect>
                                    <p:anim calcmode="lin" valueType="num">
                                      <p:cBhvr>
                                        <p:cTn id="154" dur="1000" fill="hold"/>
                                        <p:tgtEl>
                                          <p:spTgt spid="20"/>
                                        </p:tgtEl>
                                        <p:attrNameLst>
                                          <p:attrName>ppt_x</p:attrName>
                                        </p:attrNameLst>
                                      </p:cBhvr>
                                      <p:tavLst>
                                        <p:tav tm="0">
                                          <p:val>
                                            <p:strVal val="#ppt_x"/>
                                          </p:val>
                                        </p:tav>
                                        <p:tav tm="100000">
                                          <p:val>
                                            <p:strVal val="#ppt_x"/>
                                          </p:val>
                                        </p:tav>
                                      </p:tavLst>
                                    </p:anim>
                                    <p:anim calcmode="lin" valueType="num">
                                      <p:cBhvr>
                                        <p:cTn id="155" dur="1000" fill="hold"/>
                                        <p:tgtEl>
                                          <p:spTgt spid="20"/>
                                        </p:tgtEl>
                                        <p:attrNameLst>
                                          <p:attrName>ppt_y</p:attrName>
                                        </p:attrNameLst>
                                      </p:cBhvr>
                                      <p:tavLst>
                                        <p:tav tm="0">
                                          <p:val>
                                            <p:strVal val="#ppt_y-.1"/>
                                          </p:val>
                                        </p:tav>
                                        <p:tav tm="100000">
                                          <p:val>
                                            <p:strVal val="#ppt_y"/>
                                          </p:val>
                                        </p:tav>
                                      </p:tavLst>
                                    </p:anim>
                                  </p:childTnLst>
                                </p:cTn>
                              </p:par>
                              <p:par>
                                <p:cTn id="156" presetID="22" presetClass="entr" presetSubtype="4" fill="hold" nodeType="withEffect">
                                  <p:stCondLst>
                                    <p:cond delay="0"/>
                                  </p:stCondLst>
                                  <p:childTnLst>
                                    <p:set>
                                      <p:cBhvr>
                                        <p:cTn id="157" dur="1" fill="hold">
                                          <p:stCondLst>
                                            <p:cond delay="0"/>
                                          </p:stCondLst>
                                        </p:cTn>
                                        <p:tgtEl>
                                          <p:spTgt spid="3"/>
                                        </p:tgtEl>
                                        <p:attrNameLst>
                                          <p:attrName>style.visibility</p:attrName>
                                        </p:attrNameLst>
                                      </p:cBhvr>
                                      <p:to>
                                        <p:strVal val="visible"/>
                                      </p:to>
                                    </p:set>
                                    <p:animEffect transition="in" filter="wipe(down)">
                                      <p:cBhvr>
                                        <p:cTn id="15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28" grpId="1" animBg="1"/>
      <p:bldP spid="31" grpId="0" animBg="1"/>
      <p:bldP spid="31" grpId="1" animBg="1"/>
      <p:bldP spid="16" grpId="0" animBg="1"/>
      <p:bldP spid="16" grpId="1" animBg="1"/>
      <p:bldP spid="19" grpId="0" animBg="1"/>
      <p:bldP spid="19" grpId="1" animBg="1"/>
      <p:bldP spid="32" grpId="0" animBg="1"/>
      <p:bldP spid="32" grpId="1" animBg="1"/>
      <p:bldP spid="4" grpId="0" animBg="1"/>
      <p:bldP spid="4" grpId="1" animBg="1"/>
      <p:bldP spid="49" grpId="0" animBg="1"/>
      <p:bldP spid="49" grpId="1" animBg="1"/>
      <p:bldP spid="5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7DFEAF11-FFF5-B90C-4206-8F1C3AB7C515}"/>
              </a:ext>
            </a:extLst>
          </p:cNvPr>
          <p:cNvSpPr/>
          <p:nvPr/>
        </p:nvSpPr>
        <p:spPr>
          <a:xfrm>
            <a:off x="8446142"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5">
            <a:extLst>
              <a:ext uri="{FF2B5EF4-FFF2-40B4-BE49-F238E27FC236}">
                <a16:creationId xmlns:a16="http://schemas.microsoft.com/office/drawing/2014/main" id="{DDBC2EC6-A420-E628-977B-257570465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4305" y="5871534"/>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4" name="Group 33">
            <a:extLst>
              <a:ext uri="{FF2B5EF4-FFF2-40B4-BE49-F238E27FC236}">
                <a16:creationId xmlns:a16="http://schemas.microsoft.com/office/drawing/2014/main" id="{6F4435D9-FC5E-D278-7FFE-7AD868F39DBA}"/>
              </a:ext>
            </a:extLst>
          </p:cNvPr>
          <p:cNvGrpSpPr/>
          <p:nvPr/>
        </p:nvGrpSpPr>
        <p:grpSpPr>
          <a:xfrm>
            <a:off x="9224835" y="3863517"/>
            <a:ext cx="1506134" cy="660283"/>
            <a:chOff x="8207372" y="3848277"/>
            <a:chExt cx="1662113" cy="728663"/>
          </a:xfrm>
        </p:grpSpPr>
        <p:sp>
          <p:nvSpPr>
            <p:cNvPr id="33" name="Rectangle: Rounded Corners 32">
              <a:extLst>
                <a:ext uri="{FF2B5EF4-FFF2-40B4-BE49-F238E27FC236}">
                  <a16:creationId xmlns:a16="http://schemas.microsoft.com/office/drawing/2014/main" id="{4BB1D726-4F80-0F40-C225-796C1C7BE834}"/>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9CE125DE-7C60-0A35-17B2-79372A6CE879}"/>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20" name="Down Arrow 83">
            <a:extLst>
              <a:ext uri="{FF2B5EF4-FFF2-40B4-BE49-F238E27FC236}">
                <a16:creationId xmlns:a16="http://schemas.microsoft.com/office/drawing/2014/main" id="{1375DE92-DD29-6EDD-4732-8056E0DC77BB}"/>
              </a:ext>
            </a:extLst>
          </p:cNvPr>
          <p:cNvSpPr>
            <a:spLocks noChangeArrowheads="1"/>
          </p:cNvSpPr>
          <p:nvPr/>
        </p:nvSpPr>
        <p:spPr bwMode="auto">
          <a:xfrm>
            <a:off x="9626185" y="279093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pic>
        <p:nvPicPr>
          <p:cNvPr id="21" name="Picture 5">
            <a:extLst>
              <a:ext uri="{FF2B5EF4-FFF2-40B4-BE49-F238E27FC236}">
                <a16:creationId xmlns:a16="http://schemas.microsoft.com/office/drawing/2014/main" id="{93293460-E952-3D4B-8F3B-DBE8F4816E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6409" y="5841733"/>
            <a:ext cx="608496" cy="634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 name="Down Arrow 83">
            <a:extLst>
              <a:ext uri="{FF2B5EF4-FFF2-40B4-BE49-F238E27FC236}">
                <a16:creationId xmlns:a16="http://schemas.microsoft.com/office/drawing/2014/main" id="{2F3D5C88-93A0-82D7-BDBA-666D6C4977C7}"/>
              </a:ext>
            </a:extLst>
          </p:cNvPr>
          <p:cNvSpPr>
            <a:spLocks noChangeArrowheads="1"/>
          </p:cNvSpPr>
          <p:nvPr/>
        </p:nvSpPr>
        <p:spPr bwMode="auto">
          <a:xfrm rot="10800000">
            <a:off x="9934031" y="278158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35" name="Group 34">
            <a:extLst>
              <a:ext uri="{FF2B5EF4-FFF2-40B4-BE49-F238E27FC236}">
                <a16:creationId xmlns:a16="http://schemas.microsoft.com/office/drawing/2014/main" id="{A4E41E1C-0699-58A3-17BD-777DE84E7DDA}"/>
              </a:ext>
            </a:extLst>
          </p:cNvPr>
          <p:cNvGrpSpPr/>
          <p:nvPr/>
        </p:nvGrpSpPr>
        <p:grpSpPr>
          <a:xfrm>
            <a:off x="9270870" y="1431533"/>
            <a:ext cx="1263024" cy="1263024"/>
            <a:chOff x="8258174" y="1164431"/>
            <a:chExt cx="1393826" cy="1393826"/>
          </a:xfrm>
        </p:grpSpPr>
        <p:sp>
          <p:nvSpPr>
            <p:cNvPr id="29" name="Oval 28">
              <a:extLst>
                <a:ext uri="{FF2B5EF4-FFF2-40B4-BE49-F238E27FC236}">
                  <a16:creationId xmlns:a16="http://schemas.microsoft.com/office/drawing/2014/main" id="{72A212B7-9087-577B-2D02-A87CC3F63146}"/>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7">
              <a:extLst>
                <a:ext uri="{FF2B5EF4-FFF2-40B4-BE49-F238E27FC236}">
                  <a16:creationId xmlns:a16="http://schemas.microsoft.com/office/drawing/2014/main" id="{2FEFE028-C972-1A77-0BF0-D8F0F3A84331}"/>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31" name="Down Arrow 83">
            <a:extLst>
              <a:ext uri="{FF2B5EF4-FFF2-40B4-BE49-F238E27FC236}">
                <a16:creationId xmlns:a16="http://schemas.microsoft.com/office/drawing/2014/main" id="{BA01D98D-7E9E-B413-88B6-BAEF05374241}"/>
              </a:ext>
            </a:extLst>
          </p:cNvPr>
          <p:cNvSpPr>
            <a:spLocks noChangeArrowheads="1"/>
          </p:cNvSpPr>
          <p:nvPr/>
        </p:nvSpPr>
        <p:spPr bwMode="auto">
          <a:xfrm rot="10800000">
            <a:off x="9839805" y="4645516"/>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7" name="Rectangle 20">
            <a:extLst>
              <a:ext uri="{FF2B5EF4-FFF2-40B4-BE49-F238E27FC236}">
                <a16:creationId xmlns:a16="http://schemas.microsoft.com/office/drawing/2014/main" id="{3FB86AB6-B253-82DF-CAD5-06E1A93BBCE4}"/>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1,000.00$ or more</a:t>
            </a:r>
          </a:p>
        </p:txBody>
      </p:sp>
      <p:sp>
        <p:nvSpPr>
          <p:cNvPr id="58" name="Arrow: Bent-Up 57">
            <a:extLst>
              <a:ext uri="{FF2B5EF4-FFF2-40B4-BE49-F238E27FC236}">
                <a16:creationId xmlns:a16="http://schemas.microsoft.com/office/drawing/2014/main" id="{6BA0DE7C-81FF-59BC-0CD3-134628381F23}"/>
              </a:ext>
            </a:extLst>
          </p:cNvPr>
          <p:cNvSpPr/>
          <p:nvPr/>
        </p:nvSpPr>
        <p:spPr>
          <a:xfrm rot="10800000">
            <a:off x="8792000" y="2055967"/>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0DD81D1-9782-9F10-6BF6-36ABCDCADEA4}"/>
              </a:ext>
            </a:extLst>
          </p:cNvPr>
          <p:cNvSpPr txBox="1">
            <a:spLocks/>
          </p:cNvSpPr>
          <p:nvPr/>
        </p:nvSpPr>
        <p:spPr>
          <a:xfrm>
            <a:off x="1120352" y="240562"/>
            <a:ext cx="9413542" cy="53838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3000" dirty="0">
                <a:solidFill>
                  <a:srgbClr val="0068FF"/>
                </a:solidFill>
                <a:latin typeface="Montserrat" panose="00000500000000000000" pitchFamily="50" charset="0"/>
              </a:rPr>
              <a:t>SMART OTP ADVANCE &amp; BIOMETRIC</a:t>
            </a:r>
          </a:p>
        </p:txBody>
      </p:sp>
      <p:grpSp>
        <p:nvGrpSpPr>
          <p:cNvPr id="9" name="Group 8">
            <a:extLst>
              <a:ext uri="{FF2B5EF4-FFF2-40B4-BE49-F238E27FC236}">
                <a16:creationId xmlns:a16="http://schemas.microsoft.com/office/drawing/2014/main" id="{B70EC899-A452-2E77-C1EB-904397BFD34A}"/>
              </a:ext>
            </a:extLst>
          </p:cNvPr>
          <p:cNvGrpSpPr/>
          <p:nvPr/>
        </p:nvGrpSpPr>
        <p:grpSpPr>
          <a:xfrm>
            <a:off x="361527" y="253957"/>
            <a:ext cx="608989" cy="542532"/>
            <a:chOff x="1800836" y="692330"/>
            <a:chExt cx="385893" cy="343782"/>
          </a:xfrm>
        </p:grpSpPr>
        <p:sp>
          <p:nvSpPr>
            <p:cNvPr id="15" name="Hexagon 14">
              <a:extLst>
                <a:ext uri="{FF2B5EF4-FFF2-40B4-BE49-F238E27FC236}">
                  <a16:creationId xmlns:a16="http://schemas.microsoft.com/office/drawing/2014/main" id="{FD5E359C-A689-CFE8-A1F4-BA1CB8321C37}"/>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7" name="Graphic 16" descr="Brainstorm outline">
              <a:extLst>
                <a:ext uri="{FF2B5EF4-FFF2-40B4-BE49-F238E27FC236}">
                  <a16:creationId xmlns:a16="http://schemas.microsoft.com/office/drawing/2014/main" id="{33F8E440-A7A9-5188-A7CD-57DFD7E728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4177" y="717497"/>
              <a:ext cx="318615" cy="318615"/>
            </a:xfrm>
            <a:prstGeom prst="rect">
              <a:avLst/>
            </a:prstGeom>
          </p:spPr>
        </p:pic>
      </p:grpSp>
      <p:sp>
        <p:nvSpPr>
          <p:cNvPr id="24" name="Oval 23">
            <a:extLst>
              <a:ext uri="{FF2B5EF4-FFF2-40B4-BE49-F238E27FC236}">
                <a16:creationId xmlns:a16="http://schemas.microsoft.com/office/drawing/2014/main" id="{2B550613-4497-4046-29C7-8D7FA36E844A}"/>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bank account&#10;&#10;Description automatically generated">
            <a:extLst>
              <a:ext uri="{FF2B5EF4-FFF2-40B4-BE49-F238E27FC236}">
                <a16:creationId xmlns:a16="http://schemas.microsoft.com/office/drawing/2014/main" id="{C732AD7A-763A-C001-AC26-D471EF7207F0}"/>
              </a:ext>
            </a:extLst>
          </p:cNvPr>
          <p:cNvPicPr>
            <a:picLocks noChangeAspect="1"/>
          </p:cNvPicPr>
          <p:nvPr/>
        </p:nvPicPr>
        <p:blipFill rotWithShape="1">
          <a:blip r:embed="rId6"/>
          <a:srcRect l="13095" t="14663" r="9103" b="28153"/>
          <a:stretch/>
        </p:blipFill>
        <p:spPr>
          <a:xfrm>
            <a:off x="385073" y="1431533"/>
            <a:ext cx="5248656" cy="2955697"/>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35EECF4C-CA96-8535-6BF1-BC39B36A95EC}"/>
              </a:ext>
            </a:extLst>
          </p:cNvPr>
          <p:cNvPicPr>
            <a:picLocks noChangeAspect="1"/>
          </p:cNvPicPr>
          <p:nvPr/>
        </p:nvPicPr>
        <p:blipFill>
          <a:blip r:embed="rId7"/>
          <a:stretch>
            <a:fillRect/>
          </a:stretch>
        </p:blipFill>
        <p:spPr>
          <a:xfrm>
            <a:off x="5903315" y="1431533"/>
            <a:ext cx="2286000" cy="3409736"/>
          </a:xfrm>
          <a:prstGeom prst="rect">
            <a:avLst/>
          </a:prstGeom>
        </p:spPr>
      </p:pic>
      <p:sp>
        <p:nvSpPr>
          <p:cNvPr id="11" name="Rectangle 10">
            <a:extLst>
              <a:ext uri="{FF2B5EF4-FFF2-40B4-BE49-F238E27FC236}">
                <a16:creationId xmlns:a16="http://schemas.microsoft.com/office/drawing/2014/main" id="{06936E50-F9B1-1F30-3FA0-3AFE73B8E30C}"/>
              </a:ext>
            </a:extLst>
          </p:cNvPr>
          <p:cNvSpPr/>
          <p:nvPr/>
        </p:nvSpPr>
        <p:spPr>
          <a:xfrm>
            <a:off x="666021" y="3979361"/>
            <a:ext cx="1126565" cy="30632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92271F6-26B9-5AF3-2116-E22CE3D1352A}"/>
              </a:ext>
            </a:extLst>
          </p:cNvPr>
          <p:cNvSpPr/>
          <p:nvPr/>
        </p:nvSpPr>
        <p:spPr>
          <a:xfrm>
            <a:off x="7333307" y="4514747"/>
            <a:ext cx="801487" cy="27220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A screenshot of a qr code&#10;&#10;Description automatically generated">
            <a:extLst>
              <a:ext uri="{FF2B5EF4-FFF2-40B4-BE49-F238E27FC236}">
                <a16:creationId xmlns:a16="http://schemas.microsoft.com/office/drawing/2014/main" id="{992B24E1-73A7-846D-2CAE-BDF2AE697A3D}"/>
              </a:ext>
            </a:extLst>
          </p:cNvPr>
          <p:cNvPicPr>
            <a:picLocks noChangeAspect="1"/>
          </p:cNvPicPr>
          <p:nvPr/>
        </p:nvPicPr>
        <p:blipFill>
          <a:blip r:embed="rId8"/>
          <a:stretch>
            <a:fillRect/>
          </a:stretch>
        </p:blipFill>
        <p:spPr>
          <a:xfrm>
            <a:off x="5903315" y="1437865"/>
            <a:ext cx="2286000" cy="3397072"/>
          </a:xfrm>
          <a:prstGeom prst="rect">
            <a:avLst/>
          </a:prstGeom>
        </p:spPr>
      </p:pic>
      <p:pic>
        <p:nvPicPr>
          <p:cNvPr id="42" name="Picture 41" descr="A blue sign with white text&#10;&#10;Description automatically generated">
            <a:extLst>
              <a:ext uri="{FF2B5EF4-FFF2-40B4-BE49-F238E27FC236}">
                <a16:creationId xmlns:a16="http://schemas.microsoft.com/office/drawing/2014/main" id="{1D1E5A21-5A3D-53B6-62B5-8B143CF60A39}"/>
              </a:ext>
            </a:extLst>
          </p:cNvPr>
          <p:cNvPicPr>
            <a:picLocks noChangeAspect="1"/>
          </p:cNvPicPr>
          <p:nvPr/>
        </p:nvPicPr>
        <p:blipFill>
          <a:blip r:embed="rId9"/>
          <a:stretch>
            <a:fillRect/>
          </a:stretch>
        </p:blipFill>
        <p:spPr>
          <a:xfrm>
            <a:off x="3347729" y="1433242"/>
            <a:ext cx="2286000" cy="4617118"/>
          </a:xfrm>
          <a:prstGeom prst="rect">
            <a:avLst/>
          </a:prstGeom>
        </p:spPr>
      </p:pic>
      <p:pic>
        <p:nvPicPr>
          <p:cNvPr id="47" name="Picture 46" descr="A screenshot of a qr code&#10;&#10;Description automatically generated">
            <a:extLst>
              <a:ext uri="{FF2B5EF4-FFF2-40B4-BE49-F238E27FC236}">
                <a16:creationId xmlns:a16="http://schemas.microsoft.com/office/drawing/2014/main" id="{3529B208-0D65-D1A4-5F92-5DA344DBB36C}"/>
              </a:ext>
            </a:extLst>
          </p:cNvPr>
          <p:cNvPicPr>
            <a:picLocks noChangeAspect="1"/>
          </p:cNvPicPr>
          <p:nvPr/>
        </p:nvPicPr>
        <p:blipFill>
          <a:blip r:embed="rId10"/>
          <a:stretch>
            <a:fillRect/>
          </a:stretch>
        </p:blipFill>
        <p:spPr>
          <a:xfrm>
            <a:off x="5909458" y="1431533"/>
            <a:ext cx="2286000" cy="3438714"/>
          </a:xfrm>
          <a:prstGeom prst="rect">
            <a:avLst/>
          </a:prstGeom>
        </p:spPr>
      </p:pic>
      <p:pic>
        <p:nvPicPr>
          <p:cNvPr id="4" name="Picture 3" descr="A screenshot of a qr code&#10;&#10;Description automatically generated">
            <a:extLst>
              <a:ext uri="{FF2B5EF4-FFF2-40B4-BE49-F238E27FC236}">
                <a16:creationId xmlns:a16="http://schemas.microsoft.com/office/drawing/2014/main" id="{38CAEAA3-8F12-5D86-0684-796166B75BB7}"/>
              </a:ext>
            </a:extLst>
          </p:cNvPr>
          <p:cNvPicPr>
            <a:picLocks noChangeAspect="1"/>
          </p:cNvPicPr>
          <p:nvPr/>
        </p:nvPicPr>
        <p:blipFill>
          <a:blip r:embed="rId11"/>
          <a:stretch>
            <a:fillRect/>
          </a:stretch>
        </p:blipFill>
        <p:spPr>
          <a:xfrm>
            <a:off x="5904843" y="1443752"/>
            <a:ext cx="2286000" cy="3412902"/>
          </a:xfrm>
          <a:prstGeom prst="rect">
            <a:avLst/>
          </a:prstGeom>
        </p:spPr>
      </p:pic>
      <p:pic>
        <p:nvPicPr>
          <p:cNvPr id="6" name="Picture 5" descr="A black screen with white lines&#10;&#10;Description automatically generated">
            <a:extLst>
              <a:ext uri="{FF2B5EF4-FFF2-40B4-BE49-F238E27FC236}">
                <a16:creationId xmlns:a16="http://schemas.microsoft.com/office/drawing/2014/main" id="{3E003A25-DCD0-8E8F-D31C-E4033B7F52E2}"/>
              </a:ext>
            </a:extLst>
          </p:cNvPr>
          <p:cNvPicPr>
            <a:picLocks noChangeAspect="1"/>
          </p:cNvPicPr>
          <p:nvPr/>
        </p:nvPicPr>
        <p:blipFill>
          <a:blip r:embed="rId12"/>
          <a:stretch>
            <a:fillRect/>
          </a:stretch>
        </p:blipFill>
        <p:spPr>
          <a:xfrm>
            <a:off x="3361677" y="1431533"/>
            <a:ext cx="2286000" cy="4640127"/>
          </a:xfrm>
          <a:prstGeom prst="rect">
            <a:avLst/>
          </a:prstGeom>
        </p:spPr>
      </p:pic>
      <p:pic>
        <p:nvPicPr>
          <p:cNvPr id="18" name="Picture 17" descr="A screen shot of a qr code&#10;&#10;Description automatically generated">
            <a:extLst>
              <a:ext uri="{FF2B5EF4-FFF2-40B4-BE49-F238E27FC236}">
                <a16:creationId xmlns:a16="http://schemas.microsoft.com/office/drawing/2014/main" id="{905A1FB4-FEB3-2662-ADD4-61EC6E67A41A}"/>
              </a:ext>
            </a:extLst>
          </p:cNvPr>
          <p:cNvPicPr>
            <a:picLocks noChangeAspect="1"/>
          </p:cNvPicPr>
          <p:nvPr/>
        </p:nvPicPr>
        <p:blipFill>
          <a:blip r:embed="rId13"/>
          <a:stretch>
            <a:fillRect/>
          </a:stretch>
        </p:blipFill>
        <p:spPr>
          <a:xfrm>
            <a:off x="3340390" y="1435418"/>
            <a:ext cx="2286000" cy="4632356"/>
          </a:xfrm>
          <a:prstGeom prst="rect">
            <a:avLst/>
          </a:prstGeom>
        </p:spPr>
      </p:pic>
      <p:pic>
        <p:nvPicPr>
          <p:cNvPr id="23" name="Picture 22" descr="A screenshot of a qr code&#10;&#10;Description automatically generated">
            <a:extLst>
              <a:ext uri="{FF2B5EF4-FFF2-40B4-BE49-F238E27FC236}">
                <a16:creationId xmlns:a16="http://schemas.microsoft.com/office/drawing/2014/main" id="{6A1EE074-390E-EF88-E0D5-C7D9CDEB2779}"/>
              </a:ext>
            </a:extLst>
          </p:cNvPr>
          <p:cNvPicPr>
            <a:picLocks noChangeAspect="1"/>
          </p:cNvPicPr>
          <p:nvPr/>
        </p:nvPicPr>
        <p:blipFill>
          <a:blip r:embed="rId14"/>
          <a:stretch>
            <a:fillRect/>
          </a:stretch>
        </p:blipFill>
        <p:spPr>
          <a:xfrm>
            <a:off x="5903315" y="1443752"/>
            <a:ext cx="2286000" cy="3409736"/>
          </a:xfrm>
          <a:prstGeom prst="rect">
            <a:avLst/>
          </a:prstGeom>
        </p:spPr>
      </p:pic>
      <p:pic>
        <p:nvPicPr>
          <p:cNvPr id="26" name="Picture 25" descr="A blue screen with numbers and numbers&#10;&#10;Description automatically generated">
            <a:extLst>
              <a:ext uri="{FF2B5EF4-FFF2-40B4-BE49-F238E27FC236}">
                <a16:creationId xmlns:a16="http://schemas.microsoft.com/office/drawing/2014/main" id="{B80B15BC-6D46-93FC-D9B1-4E983B49863F}"/>
              </a:ext>
            </a:extLst>
          </p:cNvPr>
          <p:cNvPicPr>
            <a:picLocks noChangeAspect="1"/>
          </p:cNvPicPr>
          <p:nvPr/>
        </p:nvPicPr>
        <p:blipFill>
          <a:blip r:embed="rId15"/>
          <a:stretch>
            <a:fillRect/>
          </a:stretch>
        </p:blipFill>
        <p:spPr>
          <a:xfrm>
            <a:off x="3354109" y="1444471"/>
            <a:ext cx="2286000" cy="4602079"/>
          </a:xfrm>
          <a:prstGeom prst="rect">
            <a:avLst/>
          </a:prstGeom>
        </p:spPr>
      </p:pic>
      <p:pic>
        <p:nvPicPr>
          <p:cNvPr id="30" name="Picture 29" descr="A person taking a selfie&#10;&#10;Description automatically generated">
            <a:extLst>
              <a:ext uri="{FF2B5EF4-FFF2-40B4-BE49-F238E27FC236}">
                <a16:creationId xmlns:a16="http://schemas.microsoft.com/office/drawing/2014/main" id="{E9D7F4F0-8C65-16C4-8005-7F55C095FD48}"/>
              </a:ext>
            </a:extLst>
          </p:cNvPr>
          <p:cNvPicPr>
            <a:picLocks noChangeAspect="1"/>
          </p:cNvPicPr>
          <p:nvPr/>
        </p:nvPicPr>
        <p:blipFill>
          <a:blip r:embed="rId16"/>
          <a:stretch>
            <a:fillRect/>
          </a:stretch>
        </p:blipFill>
        <p:spPr>
          <a:xfrm>
            <a:off x="3348396" y="1443752"/>
            <a:ext cx="2286000" cy="4616971"/>
          </a:xfrm>
          <a:prstGeom prst="rect">
            <a:avLst/>
          </a:prstGeom>
        </p:spPr>
      </p:pic>
      <p:pic>
        <p:nvPicPr>
          <p:cNvPr id="37" name="Picture 36" descr="A screenshot of a qr code&#10;&#10;Description automatically generated">
            <a:extLst>
              <a:ext uri="{FF2B5EF4-FFF2-40B4-BE49-F238E27FC236}">
                <a16:creationId xmlns:a16="http://schemas.microsoft.com/office/drawing/2014/main" id="{4FD7A7D8-F1FC-41EC-73B5-1EA8BACB6216}"/>
              </a:ext>
            </a:extLst>
          </p:cNvPr>
          <p:cNvPicPr>
            <a:picLocks noChangeAspect="1"/>
          </p:cNvPicPr>
          <p:nvPr/>
        </p:nvPicPr>
        <p:blipFill>
          <a:blip r:embed="rId17"/>
          <a:stretch>
            <a:fillRect/>
          </a:stretch>
        </p:blipFill>
        <p:spPr>
          <a:xfrm>
            <a:off x="5896830" y="1447952"/>
            <a:ext cx="2286000" cy="3428182"/>
          </a:xfrm>
          <a:prstGeom prst="rect">
            <a:avLst/>
          </a:prstGeom>
        </p:spPr>
      </p:pic>
      <p:pic>
        <p:nvPicPr>
          <p:cNvPr id="39" name="Picture 38" descr="A person taking a selfie&#10;&#10;Description automatically generated">
            <a:extLst>
              <a:ext uri="{FF2B5EF4-FFF2-40B4-BE49-F238E27FC236}">
                <a16:creationId xmlns:a16="http://schemas.microsoft.com/office/drawing/2014/main" id="{E47ADDD7-7C00-C3AF-1DC8-C8D889AE128C}"/>
              </a:ext>
            </a:extLst>
          </p:cNvPr>
          <p:cNvPicPr>
            <a:picLocks noChangeAspect="1"/>
          </p:cNvPicPr>
          <p:nvPr/>
        </p:nvPicPr>
        <p:blipFill>
          <a:blip r:embed="rId18"/>
          <a:stretch>
            <a:fillRect/>
          </a:stretch>
        </p:blipFill>
        <p:spPr>
          <a:xfrm>
            <a:off x="3358938" y="1431533"/>
            <a:ext cx="2286000" cy="4636241"/>
          </a:xfrm>
          <a:prstGeom prst="rect">
            <a:avLst/>
          </a:prstGeom>
        </p:spPr>
      </p:pic>
      <p:pic>
        <p:nvPicPr>
          <p:cNvPr id="41" name="Picture 40" descr="A screenshot of a qr code&#10;&#10;Description automatically generated">
            <a:extLst>
              <a:ext uri="{FF2B5EF4-FFF2-40B4-BE49-F238E27FC236}">
                <a16:creationId xmlns:a16="http://schemas.microsoft.com/office/drawing/2014/main" id="{FD29072B-6E43-6FE1-8F1D-01DE5620E98C}"/>
              </a:ext>
            </a:extLst>
          </p:cNvPr>
          <p:cNvPicPr>
            <a:picLocks noChangeAspect="1"/>
          </p:cNvPicPr>
          <p:nvPr/>
        </p:nvPicPr>
        <p:blipFill>
          <a:blip r:embed="rId19"/>
          <a:stretch>
            <a:fillRect/>
          </a:stretch>
        </p:blipFill>
        <p:spPr>
          <a:xfrm>
            <a:off x="5895622" y="1443752"/>
            <a:ext cx="2286000" cy="3432382"/>
          </a:xfrm>
          <a:prstGeom prst="rect">
            <a:avLst/>
          </a:prstGeom>
        </p:spPr>
      </p:pic>
      <p:pic>
        <p:nvPicPr>
          <p:cNvPr id="44" name="Picture 43" descr="A person taking a selfie&#10;&#10;Description automatically generated">
            <a:extLst>
              <a:ext uri="{FF2B5EF4-FFF2-40B4-BE49-F238E27FC236}">
                <a16:creationId xmlns:a16="http://schemas.microsoft.com/office/drawing/2014/main" id="{3BCED048-0B19-585E-7B3C-9D7FF4F7CC0E}"/>
              </a:ext>
            </a:extLst>
          </p:cNvPr>
          <p:cNvPicPr>
            <a:picLocks noChangeAspect="1"/>
          </p:cNvPicPr>
          <p:nvPr/>
        </p:nvPicPr>
        <p:blipFill>
          <a:blip r:embed="rId20"/>
          <a:stretch>
            <a:fillRect/>
          </a:stretch>
        </p:blipFill>
        <p:spPr>
          <a:xfrm>
            <a:off x="3352043" y="1421170"/>
            <a:ext cx="2286000" cy="4694327"/>
          </a:xfrm>
          <a:prstGeom prst="rect">
            <a:avLst/>
          </a:prstGeom>
        </p:spPr>
      </p:pic>
      <p:pic>
        <p:nvPicPr>
          <p:cNvPr id="46" name="Picture 45" descr="A screenshot of a qr code&#10;&#10;Description automatically generated">
            <a:extLst>
              <a:ext uri="{FF2B5EF4-FFF2-40B4-BE49-F238E27FC236}">
                <a16:creationId xmlns:a16="http://schemas.microsoft.com/office/drawing/2014/main" id="{35E11827-876F-EA7B-22C1-0E8A486D5A6E}"/>
              </a:ext>
            </a:extLst>
          </p:cNvPr>
          <p:cNvPicPr>
            <a:picLocks noChangeAspect="1"/>
          </p:cNvPicPr>
          <p:nvPr/>
        </p:nvPicPr>
        <p:blipFill>
          <a:blip r:embed="rId21"/>
          <a:stretch>
            <a:fillRect/>
          </a:stretch>
        </p:blipFill>
        <p:spPr>
          <a:xfrm>
            <a:off x="5888054" y="1441513"/>
            <a:ext cx="2286000" cy="3446840"/>
          </a:xfrm>
          <a:prstGeom prst="rect">
            <a:avLst/>
          </a:prstGeom>
        </p:spPr>
      </p:pic>
      <p:pic>
        <p:nvPicPr>
          <p:cNvPr id="49" name="Picture 48" descr="A screenshot of a qr code&#10;&#10;Description automatically generated">
            <a:extLst>
              <a:ext uri="{FF2B5EF4-FFF2-40B4-BE49-F238E27FC236}">
                <a16:creationId xmlns:a16="http://schemas.microsoft.com/office/drawing/2014/main" id="{BEF82E63-E5BD-6483-4ACE-2AF26E429023}"/>
              </a:ext>
            </a:extLst>
          </p:cNvPr>
          <p:cNvPicPr>
            <a:picLocks noChangeAspect="1"/>
          </p:cNvPicPr>
          <p:nvPr/>
        </p:nvPicPr>
        <p:blipFill>
          <a:blip r:embed="rId22"/>
          <a:stretch>
            <a:fillRect/>
          </a:stretch>
        </p:blipFill>
        <p:spPr>
          <a:xfrm>
            <a:off x="5888054" y="1438347"/>
            <a:ext cx="2286000" cy="3450006"/>
          </a:xfrm>
          <a:prstGeom prst="rect">
            <a:avLst/>
          </a:prstGeom>
        </p:spPr>
      </p:pic>
      <p:pic>
        <p:nvPicPr>
          <p:cNvPr id="51" name="Picture 50" descr="A person's face with text overlay&#10;&#10;Description automatically generated">
            <a:extLst>
              <a:ext uri="{FF2B5EF4-FFF2-40B4-BE49-F238E27FC236}">
                <a16:creationId xmlns:a16="http://schemas.microsoft.com/office/drawing/2014/main" id="{153FD898-7B94-DD17-02AB-659588B70C0B}"/>
              </a:ext>
            </a:extLst>
          </p:cNvPr>
          <p:cNvPicPr>
            <a:picLocks noChangeAspect="1"/>
          </p:cNvPicPr>
          <p:nvPr/>
        </p:nvPicPr>
        <p:blipFill>
          <a:blip r:embed="rId23"/>
          <a:stretch>
            <a:fillRect/>
          </a:stretch>
        </p:blipFill>
        <p:spPr>
          <a:xfrm>
            <a:off x="3345219" y="1445762"/>
            <a:ext cx="2286000" cy="4678680"/>
          </a:xfrm>
          <a:prstGeom prst="rect">
            <a:avLst/>
          </a:prstGeom>
        </p:spPr>
      </p:pic>
      <p:pic>
        <p:nvPicPr>
          <p:cNvPr id="53" name="Picture 52" descr="A screenshot of a qr code&#10;&#10;Description automatically generated">
            <a:extLst>
              <a:ext uri="{FF2B5EF4-FFF2-40B4-BE49-F238E27FC236}">
                <a16:creationId xmlns:a16="http://schemas.microsoft.com/office/drawing/2014/main" id="{A9140640-4E7C-2C4F-0064-5DDF7FCC115C}"/>
              </a:ext>
            </a:extLst>
          </p:cNvPr>
          <p:cNvPicPr>
            <a:picLocks noChangeAspect="1"/>
          </p:cNvPicPr>
          <p:nvPr/>
        </p:nvPicPr>
        <p:blipFill>
          <a:blip r:embed="rId24"/>
          <a:stretch>
            <a:fillRect/>
          </a:stretch>
        </p:blipFill>
        <p:spPr>
          <a:xfrm>
            <a:off x="5898700" y="1448233"/>
            <a:ext cx="2286000" cy="3432239"/>
          </a:xfrm>
          <a:prstGeom prst="rect">
            <a:avLst/>
          </a:prstGeom>
        </p:spPr>
      </p:pic>
      <p:pic>
        <p:nvPicPr>
          <p:cNvPr id="55" name="Picture 54" descr="A screenshot of a mobile phone&#10;&#10;Description automatically generated">
            <a:extLst>
              <a:ext uri="{FF2B5EF4-FFF2-40B4-BE49-F238E27FC236}">
                <a16:creationId xmlns:a16="http://schemas.microsoft.com/office/drawing/2014/main" id="{CC80CE62-8144-4CE4-FB20-679E3171F061}"/>
              </a:ext>
            </a:extLst>
          </p:cNvPr>
          <p:cNvPicPr>
            <a:picLocks noChangeAspect="1"/>
          </p:cNvPicPr>
          <p:nvPr/>
        </p:nvPicPr>
        <p:blipFill>
          <a:blip r:embed="rId25"/>
          <a:stretch>
            <a:fillRect/>
          </a:stretch>
        </p:blipFill>
        <p:spPr>
          <a:xfrm>
            <a:off x="3340390" y="1421881"/>
            <a:ext cx="2286000" cy="4693615"/>
          </a:xfrm>
          <a:prstGeom prst="rect">
            <a:avLst/>
          </a:prstGeom>
        </p:spPr>
      </p:pic>
      <p:pic>
        <p:nvPicPr>
          <p:cNvPr id="2" name="Picture 1">
            <a:extLst>
              <a:ext uri="{FF2B5EF4-FFF2-40B4-BE49-F238E27FC236}">
                <a16:creationId xmlns:a16="http://schemas.microsoft.com/office/drawing/2014/main" id="{A3413744-8E3C-F081-1CAA-B6268D1A8FEC}"/>
              </a:ext>
            </a:extLst>
          </p:cNvPr>
          <p:cNvPicPr>
            <a:picLocks noChangeAspect="1"/>
          </p:cNvPicPr>
          <p:nvPr/>
        </p:nvPicPr>
        <p:blipFill rotWithShape="1">
          <a:blip r:embed="rId26"/>
          <a:srcRect l="13544" r="11170" b="20183"/>
          <a:stretch/>
        </p:blipFill>
        <p:spPr>
          <a:xfrm>
            <a:off x="385073" y="1413616"/>
            <a:ext cx="7772400" cy="4936202"/>
          </a:xfrm>
          <a:prstGeom prst="rect">
            <a:avLst/>
          </a:prstGeom>
        </p:spPr>
      </p:pic>
    </p:spTree>
    <p:extLst>
      <p:ext uri="{BB962C8B-B14F-4D97-AF65-F5344CB8AC3E}">
        <p14:creationId xmlns:p14="http://schemas.microsoft.com/office/powerpoint/2010/main" val="96900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heel(1)">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3"/>
                                        </p:tgtEl>
                                      </p:cBhvr>
                                    </p:animEffect>
                                    <p:set>
                                      <p:cBhvr>
                                        <p:cTn id="40" dur="1" fill="hold">
                                          <p:stCondLst>
                                            <p:cond delay="499"/>
                                          </p:stCondLst>
                                        </p:cTn>
                                        <p:tgtEl>
                                          <p:spTgt spid="3"/>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2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down)">
                                      <p:cBhvr>
                                        <p:cTn id="46" dur="500"/>
                                        <p:tgtEl>
                                          <p:spTgt spid="2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par>
                                <p:cTn id="50" presetID="22" presetClass="entr" presetSubtype="4"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down)">
                                      <p:cBhvr>
                                        <p:cTn id="52" dur="10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36"/>
                                        </p:tgtEl>
                                      </p:cBhvr>
                                    </p:animEffect>
                                    <p:set>
                                      <p:cBhvr>
                                        <p:cTn id="57" dur="1" fill="hold">
                                          <p:stCondLst>
                                            <p:cond delay="499"/>
                                          </p:stCondLst>
                                        </p:cTn>
                                        <p:tgtEl>
                                          <p:spTgt spid="36"/>
                                        </p:tgtEl>
                                        <p:attrNameLst>
                                          <p:attrName>style.visibility</p:attrName>
                                        </p:attrNameLst>
                                      </p:cBhvr>
                                      <p:to>
                                        <p:strVal val="hidden"/>
                                      </p:to>
                                    </p:set>
                                  </p:childTnLst>
                                </p:cTn>
                              </p:par>
                              <p:par>
                                <p:cTn id="58" presetID="1" presetClass="entr" presetSubtype="0" fill="hold" nodeType="withEffect">
                                  <p:stCondLst>
                                    <p:cond delay="0"/>
                                  </p:stCondLst>
                                  <p:childTnLst>
                                    <p:set>
                                      <p:cBhvr>
                                        <p:cTn id="59" dur="1" fill="hold">
                                          <p:stCondLst>
                                            <p:cond delay="0"/>
                                          </p:stCondLst>
                                        </p:cTn>
                                        <p:tgtEl>
                                          <p:spTgt spid="47"/>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47"/>
                                        </p:tgtEl>
                                      </p:cBhvr>
                                    </p:animEffect>
                                    <p:set>
                                      <p:cBhvr>
                                        <p:cTn id="66" dur="1" fill="hold">
                                          <p:stCondLst>
                                            <p:cond delay="499"/>
                                          </p:stCondLst>
                                        </p:cTn>
                                        <p:tgtEl>
                                          <p:spTgt spid="47"/>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42"/>
                                        </p:tgtEl>
                                      </p:cBhvr>
                                    </p:animEffect>
                                    <p:set>
                                      <p:cBhvr>
                                        <p:cTn id="69" dur="1" fill="hold">
                                          <p:stCondLst>
                                            <p:cond delay="499"/>
                                          </p:stCondLst>
                                        </p:cTn>
                                        <p:tgtEl>
                                          <p:spTgt spid="42"/>
                                        </p:tgtEl>
                                        <p:attrNameLst>
                                          <p:attrName>style.visibility</p:attrName>
                                        </p:attrNameLst>
                                      </p:cBhvr>
                                      <p:to>
                                        <p:strVal val="hidden"/>
                                      </p:to>
                                    </p:set>
                                  </p:childTnLst>
                                </p:cTn>
                              </p:par>
                              <p:par>
                                <p:cTn id="70" presetID="1" presetClass="entr" presetSubtype="0" fill="hold" nodeType="withEffect">
                                  <p:stCondLst>
                                    <p:cond delay="0"/>
                                  </p:stCondLst>
                                  <p:childTnLst>
                                    <p:set>
                                      <p:cBhvr>
                                        <p:cTn id="71" dur="1" fill="hold">
                                          <p:stCondLst>
                                            <p:cond delay="499"/>
                                          </p:stCondLst>
                                        </p:cTn>
                                        <p:tgtEl>
                                          <p:spTgt spid="4"/>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499"/>
                                          </p:stCondLst>
                                        </p:cTn>
                                        <p:tgtEl>
                                          <p:spTgt spid="6"/>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4"/>
                                        </p:tgtEl>
                                      </p:cBhvr>
                                    </p:animEffect>
                                    <p:set>
                                      <p:cBhvr>
                                        <p:cTn id="78" dur="1" fill="hold">
                                          <p:stCondLst>
                                            <p:cond delay="499"/>
                                          </p:stCondLst>
                                        </p:cTn>
                                        <p:tgtEl>
                                          <p:spTgt spid="4"/>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6"/>
                                        </p:tgtEl>
                                      </p:cBhvr>
                                    </p:animEffect>
                                    <p:set>
                                      <p:cBhvr>
                                        <p:cTn id="81" dur="1" fill="hold">
                                          <p:stCondLst>
                                            <p:cond delay="499"/>
                                          </p:stCondLst>
                                        </p:cTn>
                                        <p:tgtEl>
                                          <p:spTgt spid="6"/>
                                        </p:tgtEl>
                                        <p:attrNameLst>
                                          <p:attrName>style.visibility</p:attrName>
                                        </p:attrNameLst>
                                      </p:cBhvr>
                                      <p:to>
                                        <p:strVal val="hidden"/>
                                      </p:to>
                                    </p:set>
                                  </p:childTnLst>
                                </p:cTn>
                              </p:par>
                              <p:par>
                                <p:cTn id="82" presetID="1" presetClass="entr" presetSubtype="0" fill="hold" nodeType="withEffect">
                                  <p:stCondLst>
                                    <p:cond delay="0"/>
                                  </p:stCondLst>
                                  <p:childTnLst>
                                    <p:set>
                                      <p:cBhvr>
                                        <p:cTn id="83" dur="1" fill="hold">
                                          <p:stCondLst>
                                            <p:cond delay="0"/>
                                          </p:stCondLst>
                                        </p:cTn>
                                        <p:tgtEl>
                                          <p:spTgt spid="1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4"/>
                                        </p:tgtEl>
                                      </p:cBhvr>
                                    </p:animEffect>
                                    <p:set>
                                      <p:cBhvr>
                                        <p:cTn id="88" dur="1" fill="hold">
                                          <p:stCondLst>
                                            <p:cond delay="499"/>
                                          </p:stCondLst>
                                        </p:cTn>
                                        <p:tgtEl>
                                          <p:spTgt spid="4"/>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1" presetClass="entr" presetSubtype="0" fill="hold" nodeType="withEffect">
                                  <p:stCondLst>
                                    <p:cond delay="0"/>
                                  </p:stCondLst>
                                  <p:childTnLst>
                                    <p:set>
                                      <p:cBhvr>
                                        <p:cTn id="93" dur="1" fill="hold">
                                          <p:stCondLst>
                                            <p:cond delay="499"/>
                                          </p:stCondLst>
                                        </p:cTn>
                                        <p:tgtEl>
                                          <p:spTgt spid="26"/>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499"/>
                                          </p:stCondLst>
                                        </p:cTn>
                                        <p:tgtEl>
                                          <p:spTgt spid="23"/>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26"/>
                                        </p:tgtEl>
                                      </p:cBhvr>
                                    </p:animEffect>
                                    <p:set>
                                      <p:cBhvr>
                                        <p:cTn id="100" dur="1" fill="hold">
                                          <p:stCondLst>
                                            <p:cond delay="499"/>
                                          </p:stCondLst>
                                        </p:cTn>
                                        <p:tgtEl>
                                          <p:spTgt spid="26"/>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23"/>
                                        </p:tgtEl>
                                      </p:cBhvr>
                                    </p:animEffect>
                                    <p:set>
                                      <p:cBhvr>
                                        <p:cTn id="103" dur="1" fill="hold">
                                          <p:stCondLst>
                                            <p:cond delay="499"/>
                                          </p:stCondLst>
                                        </p:cTn>
                                        <p:tgtEl>
                                          <p:spTgt spid="23"/>
                                        </p:tgtEl>
                                        <p:attrNameLst>
                                          <p:attrName>style.visibility</p:attrName>
                                        </p:attrNameLst>
                                      </p:cBhvr>
                                      <p:to>
                                        <p:strVal val="hidden"/>
                                      </p:to>
                                    </p:set>
                                  </p:childTnLst>
                                </p:cTn>
                              </p:par>
                              <p:par>
                                <p:cTn id="104" presetID="1" presetClass="entr" presetSubtype="0" fill="hold" nodeType="withEffect">
                                  <p:stCondLst>
                                    <p:cond delay="0"/>
                                  </p:stCondLst>
                                  <p:childTnLst>
                                    <p:set>
                                      <p:cBhvr>
                                        <p:cTn id="105" dur="1" fill="hold">
                                          <p:stCondLst>
                                            <p:cond delay="0"/>
                                          </p:stCondLst>
                                        </p:cTn>
                                        <p:tgtEl>
                                          <p:spTgt spid="30"/>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37"/>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nodeType="clickEffect">
                                  <p:stCondLst>
                                    <p:cond delay="0"/>
                                  </p:stCondLst>
                                  <p:childTnLst>
                                    <p:animEffect transition="out" filter="fade">
                                      <p:cBhvr>
                                        <p:cTn id="111" dur="500"/>
                                        <p:tgtEl>
                                          <p:spTgt spid="30"/>
                                        </p:tgtEl>
                                      </p:cBhvr>
                                    </p:animEffect>
                                    <p:set>
                                      <p:cBhvr>
                                        <p:cTn id="112" dur="1" fill="hold">
                                          <p:stCondLst>
                                            <p:cond delay="499"/>
                                          </p:stCondLst>
                                        </p:cTn>
                                        <p:tgtEl>
                                          <p:spTgt spid="30"/>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37"/>
                                        </p:tgtEl>
                                      </p:cBhvr>
                                    </p:animEffect>
                                    <p:set>
                                      <p:cBhvr>
                                        <p:cTn id="115" dur="1" fill="hold">
                                          <p:stCondLst>
                                            <p:cond delay="499"/>
                                          </p:stCondLst>
                                        </p:cTn>
                                        <p:tgtEl>
                                          <p:spTgt spid="37"/>
                                        </p:tgtEl>
                                        <p:attrNameLst>
                                          <p:attrName>style.visibility</p:attrName>
                                        </p:attrNameLst>
                                      </p:cBhvr>
                                      <p:to>
                                        <p:strVal val="hidden"/>
                                      </p:to>
                                    </p:set>
                                  </p:childTnLst>
                                </p:cTn>
                              </p:par>
                              <p:par>
                                <p:cTn id="116" presetID="1" presetClass="entr" presetSubtype="0" fill="hold" nodeType="withEffect">
                                  <p:stCondLst>
                                    <p:cond delay="0"/>
                                  </p:stCondLst>
                                  <p:childTnLst>
                                    <p:set>
                                      <p:cBhvr>
                                        <p:cTn id="117" dur="1" fill="hold">
                                          <p:stCondLst>
                                            <p:cond delay="0"/>
                                          </p:stCondLst>
                                        </p:cTn>
                                        <p:tgtEl>
                                          <p:spTgt spid="39"/>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4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nodeType="clickEffect">
                                  <p:stCondLst>
                                    <p:cond delay="0"/>
                                  </p:stCondLst>
                                  <p:childTnLst>
                                    <p:animEffect transition="out" filter="fade">
                                      <p:cBhvr>
                                        <p:cTn id="123" dur="500"/>
                                        <p:tgtEl>
                                          <p:spTgt spid="39"/>
                                        </p:tgtEl>
                                      </p:cBhvr>
                                    </p:animEffect>
                                    <p:set>
                                      <p:cBhvr>
                                        <p:cTn id="124" dur="1" fill="hold">
                                          <p:stCondLst>
                                            <p:cond delay="499"/>
                                          </p:stCondLst>
                                        </p:cTn>
                                        <p:tgtEl>
                                          <p:spTgt spid="39"/>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41"/>
                                        </p:tgtEl>
                                      </p:cBhvr>
                                    </p:animEffect>
                                    <p:set>
                                      <p:cBhvr>
                                        <p:cTn id="127" dur="1" fill="hold">
                                          <p:stCondLst>
                                            <p:cond delay="499"/>
                                          </p:stCondLst>
                                        </p:cTn>
                                        <p:tgtEl>
                                          <p:spTgt spid="41"/>
                                        </p:tgtEl>
                                        <p:attrNameLst>
                                          <p:attrName>style.visibility</p:attrName>
                                        </p:attrNameLst>
                                      </p:cBhvr>
                                      <p:to>
                                        <p:strVal val="hidden"/>
                                      </p:to>
                                    </p:set>
                                  </p:childTnLst>
                                </p:cTn>
                              </p:par>
                              <p:par>
                                <p:cTn id="128" presetID="1" presetClass="entr" presetSubtype="0" fill="hold" nodeType="withEffect">
                                  <p:stCondLst>
                                    <p:cond delay="0"/>
                                  </p:stCondLst>
                                  <p:childTnLst>
                                    <p:set>
                                      <p:cBhvr>
                                        <p:cTn id="129" dur="1" fill="hold">
                                          <p:stCondLst>
                                            <p:cond delay="499"/>
                                          </p:stCondLst>
                                        </p:cTn>
                                        <p:tgtEl>
                                          <p:spTgt spid="44"/>
                                        </p:tgtEl>
                                        <p:attrNameLst>
                                          <p:attrName>style.visibility</p:attrName>
                                        </p:attrNameLst>
                                      </p:cBhvr>
                                      <p:to>
                                        <p:strVal val="visible"/>
                                      </p:to>
                                    </p:set>
                                  </p:childTnLst>
                                </p:cTn>
                              </p:par>
                              <p:par>
                                <p:cTn id="130" presetID="1" presetClass="entr" presetSubtype="0" fill="hold" nodeType="withEffect">
                                  <p:stCondLst>
                                    <p:cond delay="0"/>
                                  </p:stCondLst>
                                  <p:childTnLst>
                                    <p:set>
                                      <p:cBhvr>
                                        <p:cTn id="131" dur="1" fill="hold">
                                          <p:stCondLst>
                                            <p:cond delay="499"/>
                                          </p:stCondLst>
                                        </p:cTn>
                                        <p:tgtEl>
                                          <p:spTgt spid="46"/>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0" presetClass="exit" presetSubtype="0" fill="hold" nodeType="clickEffect">
                                  <p:stCondLst>
                                    <p:cond delay="0"/>
                                  </p:stCondLst>
                                  <p:childTnLst>
                                    <p:animEffect transition="out" filter="fade">
                                      <p:cBhvr>
                                        <p:cTn id="135" dur="500"/>
                                        <p:tgtEl>
                                          <p:spTgt spid="44"/>
                                        </p:tgtEl>
                                      </p:cBhvr>
                                    </p:animEffect>
                                    <p:set>
                                      <p:cBhvr>
                                        <p:cTn id="136" dur="1" fill="hold">
                                          <p:stCondLst>
                                            <p:cond delay="499"/>
                                          </p:stCondLst>
                                        </p:cTn>
                                        <p:tgtEl>
                                          <p:spTgt spid="44"/>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46"/>
                                        </p:tgtEl>
                                      </p:cBhvr>
                                    </p:animEffect>
                                    <p:set>
                                      <p:cBhvr>
                                        <p:cTn id="139" dur="1" fill="hold">
                                          <p:stCondLst>
                                            <p:cond delay="499"/>
                                          </p:stCondLst>
                                        </p:cTn>
                                        <p:tgtEl>
                                          <p:spTgt spid="46"/>
                                        </p:tgtEl>
                                        <p:attrNameLst>
                                          <p:attrName>style.visibility</p:attrName>
                                        </p:attrNameLst>
                                      </p:cBhvr>
                                      <p:to>
                                        <p:strVal val="hidden"/>
                                      </p:to>
                                    </p:set>
                                  </p:childTnLst>
                                </p:cTn>
                              </p:par>
                              <p:par>
                                <p:cTn id="140" presetID="1" presetClass="entr" presetSubtype="0" fill="hold" nodeType="withEffect">
                                  <p:stCondLst>
                                    <p:cond delay="0"/>
                                  </p:stCondLst>
                                  <p:childTnLst>
                                    <p:set>
                                      <p:cBhvr>
                                        <p:cTn id="141" dur="1" fill="hold">
                                          <p:stCondLst>
                                            <p:cond delay="0"/>
                                          </p:stCondLst>
                                        </p:cTn>
                                        <p:tgtEl>
                                          <p:spTgt spid="51"/>
                                        </p:tgtEl>
                                        <p:attrNameLst>
                                          <p:attrName>style.visibility</p:attrName>
                                        </p:attrNameLst>
                                      </p:cBhvr>
                                      <p:to>
                                        <p:strVal val="visible"/>
                                      </p:to>
                                    </p:set>
                                  </p:childTnLst>
                                </p:cTn>
                              </p:par>
                              <p:par>
                                <p:cTn id="142" presetID="1" presetClass="entr" presetSubtype="0" fill="hold" nodeType="withEffect">
                                  <p:stCondLst>
                                    <p:cond delay="0"/>
                                  </p:stCondLst>
                                  <p:childTnLst>
                                    <p:set>
                                      <p:cBhvr>
                                        <p:cTn id="143" dur="1" fill="hold">
                                          <p:stCondLst>
                                            <p:cond delay="0"/>
                                          </p:stCondLst>
                                        </p:cTn>
                                        <p:tgtEl>
                                          <p:spTgt spid="49"/>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nodeType="clickEffect">
                                  <p:stCondLst>
                                    <p:cond delay="0"/>
                                  </p:stCondLst>
                                  <p:childTnLst>
                                    <p:animEffect transition="out" filter="fade">
                                      <p:cBhvr>
                                        <p:cTn id="147" dur="500"/>
                                        <p:tgtEl>
                                          <p:spTgt spid="51"/>
                                        </p:tgtEl>
                                      </p:cBhvr>
                                    </p:animEffect>
                                    <p:set>
                                      <p:cBhvr>
                                        <p:cTn id="148" dur="1" fill="hold">
                                          <p:stCondLst>
                                            <p:cond delay="499"/>
                                          </p:stCondLst>
                                        </p:cTn>
                                        <p:tgtEl>
                                          <p:spTgt spid="51"/>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500"/>
                                        <p:tgtEl>
                                          <p:spTgt spid="49"/>
                                        </p:tgtEl>
                                      </p:cBhvr>
                                    </p:animEffect>
                                    <p:set>
                                      <p:cBhvr>
                                        <p:cTn id="151" dur="1" fill="hold">
                                          <p:stCondLst>
                                            <p:cond delay="499"/>
                                          </p:stCondLst>
                                        </p:cTn>
                                        <p:tgtEl>
                                          <p:spTgt spid="49"/>
                                        </p:tgtEl>
                                        <p:attrNameLst>
                                          <p:attrName>style.visibility</p:attrName>
                                        </p:attrNameLst>
                                      </p:cBhvr>
                                      <p:to>
                                        <p:strVal val="hidden"/>
                                      </p:to>
                                    </p:set>
                                  </p:childTnLst>
                                </p:cTn>
                              </p:par>
                              <p:par>
                                <p:cTn id="152" presetID="1" presetClass="entr" presetSubtype="0" fill="hold" nodeType="withEffect">
                                  <p:stCondLst>
                                    <p:cond delay="0"/>
                                  </p:stCondLst>
                                  <p:childTnLst>
                                    <p:set>
                                      <p:cBhvr>
                                        <p:cTn id="153" dur="1" fill="hold">
                                          <p:stCondLst>
                                            <p:cond delay="0"/>
                                          </p:stCondLst>
                                        </p:cTn>
                                        <p:tgtEl>
                                          <p:spTgt spid="53"/>
                                        </p:tgtEl>
                                        <p:attrNameLst>
                                          <p:attrName>style.visibility</p:attrName>
                                        </p:attrNameLst>
                                      </p:cBhvr>
                                      <p:to>
                                        <p:strVal val="visible"/>
                                      </p:to>
                                    </p:set>
                                  </p:childTnLst>
                                </p:cTn>
                              </p:par>
                              <p:par>
                                <p:cTn id="154" presetID="1" presetClass="entr" presetSubtype="0" fill="hold" nodeType="withEffect">
                                  <p:stCondLst>
                                    <p:cond delay="0"/>
                                  </p:stCondLst>
                                  <p:childTnLst>
                                    <p:set>
                                      <p:cBhvr>
                                        <p:cTn id="155" dur="1" fill="hold">
                                          <p:stCondLst>
                                            <p:cond delay="0"/>
                                          </p:stCondLst>
                                        </p:cTn>
                                        <p:tgtEl>
                                          <p:spTgt spid="55"/>
                                        </p:tgtEl>
                                        <p:attrNameLst>
                                          <p:attrName>style.visibility</p:attrName>
                                        </p:attrNameLst>
                                      </p:cBhvr>
                                      <p:to>
                                        <p:strVal val="visible"/>
                                      </p:to>
                                    </p:set>
                                  </p:childTnLst>
                                </p:cTn>
                              </p:par>
                            </p:childTnLst>
                          </p:cTn>
                        </p:par>
                      </p:childTnLst>
                    </p:cTn>
                  </p:par>
                  <p:par>
                    <p:cTn id="156" fill="hold">
                      <p:stCondLst>
                        <p:cond delay="indefinite"/>
                      </p:stCondLst>
                      <p:childTnLst>
                        <p:par>
                          <p:cTn id="157" fill="hold">
                            <p:stCondLst>
                              <p:cond delay="0"/>
                            </p:stCondLst>
                            <p:childTnLst>
                              <p:par>
                                <p:cTn id="158" presetID="22" presetClass="entr" presetSubtype="4" fill="hold" grpId="1" nodeType="clickEffect">
                                  <p:stCondLst>
                                    <p:cond delay="0"/>
                                  </p:stCondLst>
                                  <p:childTnLst>
                                    <p:set>
                                      <p:cBhvr>
                                        <p:cTn id="159" dur="1" fill="hold">
                                          <p:stCondLst>
                                            <p:cond delay="0"/>
                                          </p:stCondLst>
                                        </p:cTn>
                                        <p:tgtEl>
                                          <p:spTgt spid="31"/>
                                        </p:tgtEl>
                                        <p:attrNameLst>
                                          <p:attrName>style.visibility</p:attrName>
                                        </p:attrNameLst>
                                      </p:cBhvr>
                                      <p:to>
                                        <p:strVal val="visible"/>
                                      </p:to>
                                    </p:set>
                                    <p:animEffect transition="in" filter="wipe(down)">
                                      <p:cBhvr>
                                        <p:cTn id="160" dur="500"/>
                                        <p:tgtEl>
                                          <p:spTgt spid="31"/>
                                        </p:tgtEl>
                                      </p:cBhvr>
                                    </p:animEffect>
                                  </p:childTnLst>
                                </p:cTn>
                              </p:par>
                            </p:childTnLst>
                          </p:cTn>
                        </p:par>
                      </p:childTnLst>
                    </p:cTn>
                  </p:par>
                  <p:par>
                    <p:cTn id="161" fill="hold">
                      <p:stCondLst>
                        <p:cond delay="indefinite"/>
                      </p:stCondLst>
                      <p:childTnLst>
                        <p:par>
                          <p:cTn id="162" fill="hold">
                            <p:stCondLst>
                              <p:cond delay="0"/>
                            </p:stCondLst>
                            <p:childTnLst>
                              <p:par>
                                <p:cTn id="163" presetID="22" presetClass="entr" presetSubtype="4" fill="hold" grpId="1" nodeType="clickEffect">
                                  <p:stCondLst>
                                    <p:cond delay="0"/>
                                  </p:stCondLst>
                                  <p:childTnLst>
                                    <p:set>
                                      <p:cBhvr>
                                        <p:cTn id="164" dur="1" fill="hold">
                                          <p:stCondLst>
                                            <p:cond delay="0"/>
                                          </p:stCondLst>
                                        </p:cTn>
                                        <p:tgtEl>
                                          <p:spTgt spid="28"/>
                                        </p:tgtEl>
                                        <p:attrNameLst>
                                          <p:attrName>style.visibility</p:attrName>
                                        </p:attrNameLst>
                                      </p:cBhvr>
                                      <p:to>
                                        <p:strVal val="visible"/>
                                      </p:to>
                                    </p:set>
                                    <p:animEffect transition="in" filter="wipe(down)">
                                      <p:cBhvr>
                                        <p:cTn id="165" dur="500"/>
                                        <p:tgtEl>
                                          <p:spTgt spid="28"/>
                                        </p:tgtEl>
                                      </p:cBhvr>
                                    </p:animEffect>
                                  </p:childTnLst>
                                </p:cTn>
                              </p:par>
                              <p:par>
                                <p:cTn id="166" presetID="47" presetClass="entr" presetSubtype="0" fill="hold" grpId="0" nodeType="withEffect">
                                  <p:stCondLst>
                                    <p:cond delay="0"/>
                                  </p:stCondLst>
                                  <p:childTnLst>
                                    <p:set>
                                      <p:cBhvr>
                                        <p:cTn id="167" dur="1" fill="hold">
                                          <p:stCondLst>
                                            <p:cond delay="0"/>
                                          </p:stCondLst>
                                        </p:cTn>
                                        <p:tgtEl>
                                          <p:spTgt spid="20"/>
                                        </p:tgtEl>
                                        <p:attrNameLst>
                                          <p:attrName>style.visibility</p:attrName>
                                        </p:attrNameLst>
                                      </p:cBhvr>
                                      <p:to>
                                        <p:strVal val="visible"/>
                                      </p:to>
                                    </p:set>
                                    <p:animEffect transition="in" filter="fade">
                                      <p:cBhvr>
                                        <p:cTn id="168" dur="1000"/>
                                        <p:tgtEl>
                                          <p:spTgt spid="20"/>
                                        </p:tgtEl>
                                      </p:cBhvr>
                                    </p:animEffect>
                                    <p:anim calcmode="lin" valueType="num">
                                      <p:cBhvr>
                                        <p:cTn id="169" dur="1000" fill="hold"/>
                                        <p:tgtEl>
                                          <p:spTgt spid="20"/>
                                        </p:tgtEl>
                                        <p:attrNameLst>
                                          <p:attrName>ppt_x</p:attrName>
                                        </p:attrNameLst>
                                      </p:cBhvr>
                                      <p:tavLst>
                                        <p:tav tm="0">
                                          <p:val>
                                            <p:strVal val="#ppt_x"/>
                                          </p:val>
                                        </p:tav>
                                        <p:tav tm="100000">
                                          <p:val>
                                            <p:strVal val="#ppt_x"/>
                                          </p:val>
                                        </p:tav>
                                      </p:tavLst>
                                    </p:anim>
                                    <p:anim calcmode="lin" valueType="num">
                                      <p:cBhvr>
                                        <p:cTn id="170" dur="1000" fill="hold"/>
                                        <p:tgtEl>
                                          <p:spTgt spid="20"/>
                                        </p:tgtEl>
                                        <p:attrNameLst>
                                          <p:attrName>ppt_y</p:attrName>
                                        </p:attrNameLst>
                                      </p:cBhvr>
                                      <p:tavLst>
                                        <p:tav tm="0">
                                          <p:val>
                                            <p:strVal val="#ppt_y-.1"/>
                                          </p:val>
                                        </p:tav>
                                        <p:tav tm="100000">
                                          <p:val>
                                            <p:strVal val="#ppt_y"/>
                                          </p:val>
                                        </p:tav>
                                      </p:tavLst>
                                    </p:anim>
                                  </p:childTnLst>
                                </p:cTn>
                              </p:par>
                              <p:par>
                                <p:cTn id="171" presetID="22" presetClass="entr" presetSubtype="4" fill="hold" nodeType="withEffect">
                                  <p:stCondLst>
                                    <p:cond delay="0"/>
                                  </p:stCondLst>
                                  <p:childTnLst>
                                    <p:set>
                                      <p:cBhvr>
                                        <p:cTn id="172" dur="1" fill="hold">
                                          <p:stCondLst>
                                            <p:cond delay="0"/>
                                          </p:stCondLst>
                                        </p:cTn>
                                        <p:tgtEl>
                                          <p:spTgt spid="2"/>
                                        </p:tgtEl>
                                        <p:attrNameLst>
                                          <p:attrName>style.visibility</p:attrName>
                                        </p:attrNameLst>
                                      </p:cBhvr>
                                      <p:to>
                                        <p:strVal val="visible"/>
                                      </p:to>
                                    </p:set>
                                    <p:animEffect transition="in" filter="wipe(down)">
                                      <p:cBhvr>
                                        <p:cTn id="17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28" grpId="1" animBg="1"/>
      <p:bldP spid="31" grpId="0" animBg="1"/>
      <p:bldP spid="31" grpId="1" animBg="1"/>
      <p:bldP spid="58" grpId="0" animBg="1"/>
      <p:bldP spid="11" grpId="0" animBg="1"/>
      <p:bldP spid="11" grpId="1" animBg="1"/>
      <p:bldP spid="12" grpId="0" animBg="1"/>
      <p:bldP spid="12"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7DFEAF11-FFF5-B90C-4206-8F1C3AB7C515}"/>
              </a:ext>
            </a:extLst>
          </p:cNvPr>
          <p:cNvSpPr/>
          <p:nvPr/>
        </p:nvSpPr>
        <p:spPr>
          <a:xfrm>
            <a:off x="8446142"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5">
            <a:extLst>
              <a:ext uri="{FF2B5EF4-FFF2-40B4-BE49-F238E27FC236}">
                <a16:creationId xmlns:a16="http://schemas.microsoft.com/office/drawing/2014/main" id="{DDBC2EC6-A420-E628-977B-257570465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4305" y="5871534"/>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4" name="Group 33">
            <a:extLst>
              <a:ext uri="{FF2B5EF4-FFF2-40B4-BE49-F238E27FC236}">
                <a16:creationId xmlns:a16="http://schemas.microsoft.com/office/drawing/2014/main" id="{6F4435D9-FC5E-D278-7FFE-7AD868F39DBA}"/>
              </a:ext>
            </a:extLst>
          </p:cNvPr>
          <p:cNvGrpSpPr/>
          <p:nvPr/>
        </p:nvGrpSpPr>
        <p:grpSpPr>
          <a:xfrm>
            <a:off x="9224835" y="3863517"/>
            <a:ext cx="1506134" cy="660283"/>
            <a:chOff x="8207372" y="3848277"/>
            <a:chExt cx="1662113" cy="728663"/>
          </a:xfrm>
        </p:grpSpPr>
        <p:sp>
          <p:nvSpPr>
            <p:cNvPr id="33" name="Rectangle: Rounded Corners 32">
              <a:extLst>
                <a:ext uri="{FF2B5EF4-FFF2-40B4-BE49-F238E27FC236}">
                  <a16:creationId xmlns:a16="http://schemas.microsoft.com/office/drawing/2014/main" id="{4BB1D726-4F80-0F40-C225-796C1C7BE834}"/>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9CE125DE-7C60-0A35-17B2-79372A6CE879}"/>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20" name="Down Arrow 83">
            <a:extLst>
              <a:ext uri="{FF2B5EF4-FFF2-40B4-BE49-F238E27FC236}">
                <a16:creationId xmlns:a16="http://schemas.microsoft.com/office/drawing/2014/main" id="{1375DE92-DD29-6EDD-4732-8056E0DC77BB}"/>
              </a:ext>
            </a:extLst>
          </p:cNvPr>
          <p:cNvSpPr>
            <a:spLocks noChangeArrowheads="1"/>
          </p:cNvSpPr>
          <p:nvPr/>
        </p:nvSpPr>
        <p:spPr bwMode="auto">
          <a:xfrm>
            <a:off x="9626185" y="279093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28" name="Down Arrow 83">
            <a:extLst>
              <a:ext uri="{FF2B5EF4-FFF2-40B4-BE49-F238E27FC236}">
                <a16:creationId xmlns:a16="http://schemas.microsoft.com/office/drawing/2014/main" id="{2F3D5C88-93A0-82D7-BDBA-666D6C4977C7}"/>
              </a:ext>
            </a:extLst>
          </p:cNvPr>
          <p:cNvSpPr>
            <a:spLocks noChangeArrowheads="1"/>
          </p:cNvSpPr>
          <p:nvPr/>
        </p:nvSpPr>
        <p:spPr bwMode="auto">
          <a:xfrm rot="10800000">
            <a:off x="9934031" y="278158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35" name="Group 34">
            <a:extLst>
              <a:ext uri="{FF2B5EF4-FFF2-40B4-BE49-F238E27FC236}">
                <a16:creationId xmlns:a16="http://schemas.microsoft.com/office/drawing/2014/main" id="{A4E41E1C-0699-58A3-17BD-777DE84E7DDA}"/>
              </a:ext>
            </a:extLst>
          </p:cNvPr>
          <p:cNvGrpSpPr/>
          <p:nvPr/>
        </p:nvGrpSpPr>
        <p:grpSpPr>
          <a:xfrm>
            <a:off x="9270870" y="1431533"/>
            <a:ext cx="1263024" cy="1263024"/>
            <a:chOff x="8258174" y="1164431"/>
            <a:chExt cx="1393826" cy="1393826"/>
          </a:xfrm>
        </p:grpSpPr>
        <p:sp>
          <p:nvSpPr>
            <p:cNvPr id="29" name="Oval 28">
              <a:extLst>
                <a:ext uri="{FF2B5EF4-FFF2-40B4-BE49-F238E27FC236}">
                  <a16:creationId xmlns:a16="http://schemas.microsoft.com/office/drawing/2014/main" id="{72A212B7-9087-577B-2D02-A87CC3F63146}"/>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7">
              <a:extLst>
                <a:ext uri="{FF2B5EF4-FFF2-40B4-BE49-F238E27FC236}">
                  <a16:creationId xmlns:a16="http://schemas.microsoft.com/office/drawing/2014/main" id="{2FEFE028-C972-1A77-0BF0-D8F0F3A84331}"/>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31" name="Down Arrow 83">
            <a:extLst>
              <a:ext uri="{FF2B5EF4-FFF2-40B4-BE49-F238E27FC236}">
                <a16:creationId xmlns:a16="http://schemas.microsoft.com/office/drawing/2014/main" id="{BA01D98D-7E9E-B413-88B6-BAEF05374241}"/>
              </a:ext>
            </a:extLst>
          </p:cNvPr>
          <p:cNvSpPr>
            <a:spLocks noChangeArrowheads="1"/>
          </p:cNvSpPr>
          <p:nvPr/>
        </p:nvSpPr>
        <p:spPr bwMode="auto">
          <a:xfrm rot="10800000">
            <a:off x="9839805" y="4645516"/>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7" name="Rectangle 20">
            <a:extLst>
              <a:ext uri="{FF2B5EF4-FFF2-40B4-BE49-F238E27FC236}">
                <a16:creationId xmlns:a16="http://schemas.microsoft.com/office/drawing/2014/main" id="{3FB86AB6-B253-82DF-CAD5-06E1A93BBCE4}"/>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5,000.00$ or more</a:t>
            </a:r>
          </a:p>
        </p:txBody>
      </p:sp>
      <p:sp>
        <p:nvSpPr>
          <p:cNvPr id="58" name="Arrow: Bent-Up 57">
            <a:extLst>
              <a:ext uri="{FF2B5EF4-FFF2-40B4-BE49-F238E27FC236}">
                <a16:creationId xmlns:a16="http://schemas.microsoft.com/office/drawing/2014/main" id="{6BA0DE7C-81FF-59BC-0CD3-134628381F23}"/>
              </a:ext>
            </a:extLst>
          </p:cNvPr>
          <p:cNvSpPr/>
          <p:nvPr/>
        </p:nvSpPr>
        <p:spPr>
          <a:xfrm rot="10800000">
            <a:off x="8792000" y="2055967"/>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0DD81D1-9782-9F10-6BF6-36ABCDCADEA4}"/>
              </a:ext>
            </a:extLst>
          </p:cNvPr>
          <p:cNvSpPr txBox="1">
            <a:spLocks/>
          </p:cNvSpPr>
          <p:nvPr/>
        </p:nvSpPr>
        <p:spPr>
          <a:xfrm>
            <a:off x="1120352" y="240562"/>
            <a:ext cx="9413542" cy="53838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3000" dirty="0">
                <a:solidFill>
                  <a:srgbClr val="0068FF"/>
                </a:solidFill>
                <a:latin typeface="Montserrat" panose="00000500000000000000" pitchFamily="50" charset="0"/>
              </a:rPr>
              <a:t>EID – FINGERPRINT &amp; ID CARD</a:t>
            </a:r>
          </a:p>
        </p:txBody>
      </p:sp>
      <p:grpSp>
        <p:nvGrpSpPr>
          <p:cNvPr id="9" name="Group 8">
            <a:extLst>
              <a:ext uri="{FF2B5EF4-FFF2-40B4-BE49-F238E27FC236}">
                <a16:creationId xmlns:a16="http://schemas.microsoft.com/office/drawing/2014/main" id="{B70EC899-A452-2E77-C1EB-904397BFD34A}"/>
              </a:ext>
            </a:extLst>
          </p:cNvPr>
          <p:cNvGrpSpPr/>
          <p:nvPr/>
        </p:nvGrpSpPr>
        <p:grpSpPr>
          <a:xfrm>
            <a:off x="361527" y="253957"/>
            <a:ext cx="608989" cy="542532"/>
            <a:chOff x="1800836" y="692330"/>
            <a:chExt cx="385893" cy="343782"/>
          </a:xfrm>
        </p:grpSpPr>
        <p:sp>
          <p:nvSpPr>
            <p:cNvPr id="15" name="Hexagon 14">
              <a:extLst>
                <a:ext uri="{FF2B5EF4-FFF2-40B4-BE49-F238E27FC236}">
                  <a16:creationId xmlns:a16="http://schemas.microsoft.com/office/drawing/2014/main" id="{FD5E359C-A689-CFE8-A1F4-BA1CB8321C37}"/>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7" name="Graphic 16" descr="Brainstorm outline">
              <a:extLst>
                <a:ext uri="{FF2B5EF4-FFF2-40B4-BE49-F238E27FC236}">
                  <a16:creationId xmlns:a16="http://schemas.microsoft.com/office/drawing/2014/main" id="{33F8E440-A7A9-5188-A7CD-57DFD7E728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4177" y="717497"/>
              <a:ext cx="318615" cy="318615"/>
            </a:xfrm>
            <a:prstGeom prst="rect">
              <a:avLst/>
            </a:prstGeom>
          </p:spPr>
        </p:pic>
      </p:grpSp>
      <p:sp>
        <p:nvSpPr>
          <p:cNvPr id="24" name="Oval 23">
            <a:extLst>
              <a:ext uri="{FF2B5EF4-FFF2-40B4-BE49-F238E27FC236}">
                <a16:creationId xmlns:a16="http://schemas.microsoft.com/office/drawing/2014/main" id="{2B550613-4497-4046-29C7-8D7FA36E844A}"/>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account&#10;&#10;Description automatically generated">
            <a:extLst>
              <a:ext uri="{FF2B5EF4-FFF2-40B4-BE49-F238E27FC236}">
                <a16:creationId xmlns:a16="http://schemas.microsoft.com/office/drawing/2014/main" id="{3647C935-4512-AD15-0E1D-091646109405}"/>
              </a:ext>
            </a:extLst>
          </p:cNvPr>
          <p:cNvPicPr>
            <a:picLocks noChangeAspect="1"/>
          </p:cNvPicPr>
          <p:nvPr/>
        </p:nvPicPr>
        <p:blipFill>
          <a:blip r:embed="rId5"/>
          <a:stretch>
            <a:fillRect/>
          </a:stretch>
        </p:blipFill>
        <p:spPr>
          <a:xfrm>
            <a:off x="335558" y="1873781"/>
            <a:ext cx="5212080" cy="2923147"/>
          </a:xfrm>
          <a:prstGeom prst="rect">
            <a:avLst/>
          </a:prstGeom>
        </p:spPr>
      </p:pic>
      <p:sp>
        <p:nvSpPr>
          <p:cNvPr id="16" name="Rectangle 15">
            <a:extLst>
              <a:ext uri="{FF2B5EF4-FFF2-40B4-BE49-F238E27FC236}">
                <a16:creationId xmlns:a16="http://schemas.microsoft.com/office/drawing/2014/main" id="{41E3DC22-0DF8-3B58-D979-E1C3A16C6AE4}"/>
              </a:ext>
            </a:extLst>
          </p:cNvPr>
          <p:cNvSpPr/>
          <p:nvPr/>
        </p:nvSpPr>
        <p:spPr>
          <a:xfrm>
            <a:off x="640052" y="4403503"/>
            <a:ext cx="1081298" cy="28482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A screenshot of a computer&#10;&#10;Description automatically generated">
            <a:extLst>
              <a:ext uri="{FF2B5EF4-FFF2-40B4-BE49-F238E27FC236}">
                <a16:creationId xmlns:a16="http://schemas.microsoft.com/office/drawing/2014/main" id="{493D84EE-E21C-A298-49D3-37251C96743E}"/>
              </a:ext>
            </a:extLst>
          </p:cNvPr>
          <p:cNvPicPr>
            <a:picLocks noChangeAspect="1"/>
          </p:cNvPicPr>
          <p:nvPr/>
        </p:nvPicPr>
        <p:blipFill>
          <a:blip r:embed="rId6"/>
          <a:stretch>
            <a:fillRect/>
          </a:stretch>
        </p:blipFill>
        <p:spPr>
          <a:xfrm>
            <a:off x="5834224" y="1873781"/>
            <a:ext cx="2286000" cy="3429000"/>
          </a:xfrm>
          <a:prstGeom prst="rect">
            <a:avLst/>
          </a:prstGeom>
        </p:spPr>
      </p:pic>
      <p:sp>
        <p:nvSpPr>
          <p:cNvPr id="38" name="Rectangle: Rounded Corners 37">
            <a:extLst>
              <a:ext uri="{FF2B5EF4-FFF2-40B4-BE49-F238E27FC236}">
                <a16:creationId xmlns:a16="http://schemas.microsoft.com/office/drawing/2014/main" id="{6CBBE9E1-6E08-2D64-4CC1-B30057CF56F3}"/>
              </a:ext>
            </a:extLst>
          </p:cNvPr>
          <p:cNvSpPr/>
          <p:nvPr/>
        </p:nvSpPr>
        <p:spPr>
          <a:xfrm>
            <a:off x="8628167" y="5741386"/>
            <a:ext cx="590776" cy="861458"/>
          </a:xfrm>
          <a:prstGeom prst="roundRect">
            <a:avLst/>
          </a:prstGeom>
          <a:blipFill>
            <a:blip r:embed="rId7"/>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descr="A screenshot of a computer&#10;&#10;Description automatically generated">
            <a:extLst>
              <a:ext uri="{FF2B5EF4-FFF2-40B4-BE49-F238E27FC236}">
                <a16:creationId xmlns:a16="http://schemas.microsoft.com/office/drawing/2014/main" id="{D28C2604-F3F8-A06C-9C4A-B4D3351FA1A4}"/>
              </a:ext>
            </a:extLst>
          </p:cNvPr>
          <p:cNvPicPr>
            <a:picLocks noChangeAspect="1"/>
          </p:cNvPicPr>
          <p:nvPr/>
        </p:nvPicPr>
        <p:blipFill>
          <a:blip r:embed="rId8"/>
          <a:stretch>
            <a:fillRect/>
          </a:stretch>
        </p:blipFill>
        <p:spPr>
          <a:xfrm>
            <a:off x="5825108" y="1873781"/>
            <a:ext cx="2286000" cy="3419341"/>
          </a:xfrm>
          <a:prstGeom prst="rect">
            <a:avLst/>
          </a:prstGeom>
        </p:spPr>
      </p:pic>
      <p:sp>
        <p:nvSpPr>
          <p:cNvPr id="45" name="Rectangle 44">
            <a:extLst>
              <a:ext uri="{FF2B5EF4-FFF2-40B4-BE49-F238E27FC236}">
                <a16:creationId xmlns:a16="http://schemas.microsoft.com/office/drawing/2014/main" id="{4FF6FCA3-0889-E820-C8C5-6D5B536768FD}"/>
              </a:ext>
            </a:extLst>
          </p:cNvPr>
          <p:cNvSpPr/>
          <p:nvPr/>
        </p:nvSpPr>
        <p:spPr>
          <a:xfrm>
            <a:off x="5940265" y="3610610"/>
            <a:ext cx="2074334" cy="38059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descr="A screenshot of a computer&#10;&#10;Description automatically generated">
            <a:extLst>
              <a:ext uri="{FF2B5EF4-FFF2-40B4-BE49-F238E27FC236}">
                <a16:creationId xmlns:a16="http://schemas.microsoft.com/office/drawing/2014/main" id="{3C6B81B1-317C-8685-6E2B-B24A4B9863DE}"/>
              </a:ext>
            </a:extLst>
          </p:cNvPr>
          <p:cNvPicPr>
            <a:picLocks noChangeAspect="1"/>
          </p:cNvPicPr>
          <p:nvPr/>
        </p:nvPicPr>
        <p:blipFill>
          <a:blip r:embed="rId9"/>
          <a:stretch>
            <a:fillRect/>
          </a:stretch>
        </p:blipFill>
        <p:spPr>
          <a:xfrm>
            <a:off x="5825108" y="1864122"/>
            <a:ext cx="2286000" cy="3429000"/>
          </a:xfrm>
          <a:prstGeom prst="rect">
            <a:avLst/>
          </a:prstGeom>
        </p:spPr>
      </p:pic>
      <p:sp>
        <p:nvSpPr>
          <p:cNvPr id="54" name="Rectangle 53">
            <a:extLst>
              <a:ext uri="{FF2B5EF4-FFF2-40B4-BE49-F238E27FC236}">
                <a16:creationId xmlns:a16="http://schemas.microsoft.com/office/drawing/2014/main" id="{AE0DA408-874B-737F-6187-8381CB50FEC4}"/>
              </a:ext>
            </a:extLst>
          </p:cNvPr>
          <p:cNvSpPr/>
          <p:nvPr/>
        </p:nvSpPr>
        <p:spPr>
          <a:xfrm>
            <a:off x="7253017" y="4923827"/>
            <a:ext cx="770635" cy="36024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0">
            <a:extLst>
              <a:ext uri="{FF2B5EF4-FFF2-40B4-BE49-F238E27FC236}">
                <a16:creationId xmlns:a16="http://schemas.microsoft.com/office/drawing/2014/main" id="{9EECED2E-D6A0-C169-E26C-309BA963BB4D}"/>
              </a:ext>
            </a:extLst>
          </p:cNvPr>
          <p:cNvSpPr>
            <a:spLocks noChangeArrowheads="1"/>
          </p:cNvSpPr>
          <p:nvPr/>
        </p:nvSpPr>
        <p:spPr bwMode="auto">
          <a:xfrm>
            <a:off x="319350" y="1385330"/>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Start </a:t>
            </a:r>
            <a:r>
              <a:rPr lang="en-US" altLang="en-US" sz="1400" b="0" dirty="0" err="1">
                <a:solidFill>
                  <a:srgbClr val="44546A"/>
                </a:solidFill>
                <a:latin typeface="Montserrat" panose="00000500000000000000" pitchFamily="50" charset="0"/>
              </a:rPr>
              <a:t>CheckID</a:t>
            </a:r>
            <a:r>
              <a:rPr lang="en-US" altLang="en-US" sz="1400" b="0" dirty="0">
                <a:solidFill>
                  <a:srgbClr val="44546A"/>
                </a:solidFill>
                <a:latin typeface="Montserrat" panose="00000500000000000000" pitchFamily="50" charset="0"/>
              </a:rPr>
              <a:t> Client App</a:t>
            </a:r>
          </a:p>
        </p:txBody>
      </p:sp>
      <p:pic>
        <p:nvPicPr>
          <p:cNvPr id="65" name="Picture 64" descr="A close up of a card&#10;&#10;Description automatically generated">
            <a:extLst>
              <a:ext uri="{FF2B5EF4-FFF2-40B4-BE49-F238E27FC236}">
                <a16:creationId xmlns:a16="http://schemas.microsoft.com/office/drawing/2014/main" id="{1FAF23EF-7A9B-FCD3-C020-73751FD2B065}"/>
              </a:ext>
            </a:extLst>
          </p:cNvPr>
          <p:cNvPicPr>
            <a:picLocks noChangeAspect="1"/>
          </p:cNvPicPr>
          <p:nvPr/>
        </p:nvPicPr>
        <p:blipFill rotWithShape="1">
          <a:blip r:embed="rId10"/>
          <a:srcRect t="3911"/>
          <a:stretch/>
        </p:blipFill>
        <p:spPr>
          <a:xfrm>
            <a:off x="5831979" y="1864122"/>
            <a:ext cx="2286000" cy="3429000"/>
          </a:xfrm>
          <a:prstGeom prst="rect">
            <a:avLst/>
          </a:prstGeom>
        </p:spPr>
      </p:pic>
      <p:pic>
        <p:nvPicPr>
          <p:cNvPr id="67" name="Picture 66" descr="A screenshot of a phone&#10;&#10;Description automatically generated">
            <a:extLst>
              <a:ext uri="{FF2B5EF4-FFF2-40B4-BE49-F238E27FC236}">
                <a16:creationId xmlns:a16="http://schemas.microsoft.com/office/drawing/2014/main" id="{46585BC7-5185-5FB4-54B6-9D7FC4A0AB36}"/>
              </a:ext>
            </a:extLst>
          </p:cNvPr>
          <p:cNvPicPr>
            <a:picLocks noChangeAspect="1"/>
          </p:cNvPicPr>
          <p:nvPr/>
        </p:nvPicPr>
        <p:blipFill>
          <a:blip r:embed="rId11"/>
          <a:stretch>
            <a:fillRect/>
          </a:stretch>
        </p:blipFill>
        <p:spPr>
          <a:xfrm>
            <a:off x="3261638" y="1864122"/>
            <a:ext cx="2286000" cy="3419341"/>
          </a:xfrm>
          <a:prstGeom prst="rect">
            <a:avLst/>
          </a:prstGeom>
        </p:spPr>
      </p:pic>
      <p:pic>
        <p:nvPicPr>
          <p:cNvPr id="69" name="Picture 68" descr="A fingerprint scanner with a red light&#10;&#10;Description automatically generated">
            <a:extLst>
              <a:ext uri="{FF2B5EF4-FFF2-40B4-BE49-F238E27FC236}">
                <a16:creationId xmlns:a16="http://schemas.microsoft.com/office/drawing/2014/main" id="{F42C78E3-F705-E50A-B62F-CA19A5ED49C0}"/>
              </a:ext>
            </a:extLst>
          </p:cNvPr>
          <p:cNvPicPr>
            <a:picLocks noChangeAspect="1"/>
          </p:cNvPicPr>
          <p:nvPr/>
        </p:nvPicPr>
        <p:blipFill>
          <a:blip r:embed="rId12"/>
          <a:stretch>
            <a:fillRect/>
          </a:stretch>
        </p:blipFill>
        <p:spPr>
          <a:xfrm>
            <a:off x="5831979" y="1876520"/>
            <a:ext cx="2286000" cy="3413862"/>
          </a:xfrm>
          <a:prstGeom prst="rect">
            <a:avLst/>
          </a:prstGeom>
        </p:spPr>
      </p:pic>
      <p:pic>
        <p:nvPicPr>
          <p:cNvPr id="71" name="Picture 70" descr="A screenshot of a phone&#10;&#10;Description automatically generated">
            <a:extLst>
              <a:ext uri="{FF2B5EF4-FFF2-40B4-BE49-F238E27FC236}">
                <a16:creationId xmlns:a16="http://schemas.microsoft.com/office/drawing/2014/main" id="{7C5446CB-94F0-F2C3-804D-B5656EDBE0C5}"/>
              </a:ext>
            </a:extLst>
          </p:cNvPr>
          <p:cNvPicPr>
            <a:picLocks noChangeAspect="1"/>
          </p:cNvPicPr>
          <p:nvPr/>
        </p:nvPicPr>
        <p:blipFill>
          <a:blip r:embed="rId13"/>
          <a:stretch>
            <a:fillRect/>
          </a:stretch>
        </p:blipFill>
        <p:spPr>
          <a:xfrm>
            <a:off x="3263218" y="1877507"/>
            <a:ext cx="2286000" cy="3393781"/>
          </a:xfrm>
          <a:prstGeom prst="rect">
            <a:avLst/>
          </a:prstGeom>
        </p:spPr>
      </p:pic>
      <p:pic>
        <p:nvPicPr>
          <p:cNvPr id="73" name="Picture 72" descr="A fingerprint scanner with a card&#10;&#10;Description automatically generated">
            <a:extLst>
              <a:ext uri="{FF2B5EF4-FFF2-40B4-BE49-F238E27FC236}">
                <a16:creationId xmlns:a16="http://schemas.microsoft.com/office/drawing/2014/main" id="{DA43872A-F311-EDC4-9534-54DD3B71E9F3}"/>
              </a:ext>
            </a:extLst>
          </p:cNvPr>
          <p:cNvPicPr>
            <a:picLocks noChangeAspect="1"/>
          </p:cNvPicPr>
          <p:nvPr/>
        </p:nvPicPr>
        <p:blipFill>
          <a:blip r:embed="rId14"/>
          <a:stretch>
            <a:fillRect/>
          </a:stretch>
        </p:blipFill>
        <p:spPr>
          <a:xfrm>
            <a:off x="5844746" y="1864122"/>
            <a:ext cx="2286000" cy="3444240"/>
          </a:xfrm>
          <a:prstGeom prst="rect">
            <a:avLst/>
          </a:prstGeom>
        </p:spPr>
      </p:pic>
      <p:sp>
        <p:nvSpPr>
          <p:cNvPr id="74" name="Rectangle 73">
            <a:extLst>
              <a:ext uri="{FF2B5EF4-FFF2-40B4-BE49-F238E27FC236}">
                <a16:creationId xmlns:a16="http://schemas.microsoft.com/office/drawing/2014/main" id="{F9F93E01-6FDD-5A15-4ED9-4AA903FE884B}"/>
              </a:ext>
            </a:extLst>
          </p:cNvPr>
          <p:cNvSpPr/>
          <p:nvPr/>
        </p:nvSpPr>
        <p:spPr>
          <a:xfrm>
            <a:off x="4581053" y="4923827"/>
            <a:ext cx="882468" cy="3474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1A36392-1038-AEB1-2443-0D1694365A8F}"/>
              </a:ext>
            </a:extLst>
          </p:cNvPr>
          <p:cNvPicPr>
            <a:picLocks noChangeAspect="1"/>
          </p:cNvPicPr>
          <p:nvPr/>
        </p:nvPicPr>
        <p:blipFill rotWithShape="1">
          <a:blip r:embed="rId15"/>
          <a:srcRect l="10372" r="11675" b="23659"/>
          <a:stretch/>
        </p:blipFill>
        <p:spPr>
          <a:xfrm>
            <a:off x="331040" y="1864122"/>
            <a:ext cx="7772400" cy="4903713"/>
          </a:xfrm>
          <a:prstGeom prst="rect">
            <a:avLst/>
          </a:prstGeom>
        </p:spPr>
      </p:pic>
    </p:spTree>
    <p:extLst>
      <p:ext uri="{BB962C8B-B14F-4D97-AF65-F5344CB8AC3E}">
        <p14:creationId xmlns:p14="http://schemas.microsoft.com/office/powerpoint/2010/main" val="229332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6"/>
                                        </p:tgtEl>
                                      </p:cBhvr>
                                    </p:animEffect>
                                    <p:set>
                                      <p:cBhvr>
                                        <p:cTn id="20" dur="1" fill="hold">
                                          <p:stCondLst>
                                            <p:cond delay="499"/>
                                          </p:stCondLst>
                                        </p:cTn>
                                        <p:tgtEl>
                                          <p:spTgt spid="1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down)">
                                      <p:cBhvr>
                                        <p:cTn id="25" dur="50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32"/>
                                        </p:tgtEl>
                                      </p:cBhvr>
                                    </p:animEffect>
                                    <p:set>
                                      <p:cBhvr>
                                        <p:cTn id="30" dur="1" fill="hold">
                                          <p:stCondLst>
                                            <p:cond delay="499"/>
                                          </p:stCondLst>
                                        </p:cTn>
                                        <p:tgtEl>
                                          <p:spTgt spid="32"/>
                                        </p:tgtEl>
                                        <p:attrNameLst>
                                          <p:attrName>style.visibility</p:attrName>
                                        </p:attrNameLst>
                                      </p:cBhvr>
                                      <p:to>
                                        <p:strVal val="hidden"/>
                                      </p:to>
                                    </p:set>
                                  </p:childTnLst>
                                </p:cTn>
                              </p:par>
                              <p:par>
                                <p:cTn id="31" presetID="22" presetClass="entr" presetSubtype="4"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down)">
                                      <p:cBhvr>
                                        <p:cTn id="33" dur="500"/>
                                        <p:tgtEl>
                                          <p:spTgt spid="43"/>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heel(1)">
                                      <p:cBhvr>
                                        <p:cTn id="38" dur="500"/>
                                        <p:tgtEl>
                                          <p:spTgt spid="4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45"/>
                                        </p:tgtEl>
                                      </p:cBhvr>
                                    </p:animEffect>
                                    <p:set>
                                      <p:cBhvr>
                                        <p:cTn id="43" dur="1" fill="hold">
                                          <p:stCondLst>
                                            <p:cond delay="499"/>
                                          </p:stCondLst>
                                        </p:cTn>
                                        <p:tgtEl>
                                          <p:spTgt spid="4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43"/>
                                        </p:tgtEl>
                                      </p:cBhvr>
                                    </p:animEffect>
                                    <p:set>
                                      <p:cBhvr>
                                        <p:cTn id="46" dur="1" fill="hold">
                                          <p:stCondLst>
                                            <p:cond delay="499"/>
                                          </p:stCondLst>
                                        </p:cTn>
                                        <p:tgtEl>
                                          <p:spTgt spid="4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heel(1)">
                                      <p:cBhvr>
                                        <p:cTn id="53" dur="500"/>
                                        <p:tgtEl>
                                          <p:spTgt spid="5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54"/>
                                        </p:tgtEl>
                                      </p:cBhvr>
                                    </p:animEffect>
                                    <p:set>
                                      <p:cBhvr>
                                        <p:cTn id="58" dur="1" fill="hold">
                                          <p:stCondLst>
                                            <p:cond delay="499"/>
                                          </p:stCondLst>
                                        </p:cTn>
                                        <p:tgtEl>
                                          <p:spTgt spid="5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52"/>
                                        </p:tgtEl>
                                      </p:cBhvr>
                                    </p:animEffect>
                                    <p:set>
                                      <p:cBhvr>
                                        <p:cTn id="63" dur="1" fill="hold">
                                          <p:stCondLst>
                                            <p:cond delay="499"/>
                                          </p:stCondLst>
                                        </p:cTn>
                                        <p:tgtEl>
                                          <p:spTgt spid="52"/>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5"/>
                                        </p:tgtEl>
                                      </p:cBhvr>
                                    </p:animEffect>
                                    <p:set>
                                      <p:cBhvr>
                                        <p:cTn id="66" dur="1" fill="hold">
                                          <p:stCondLst>
                                            <p:cond delay="499"/>
                                          </p:stCondLst>
                                        </p:cTn>
                                        <p:tgtEl>
                                          <p:spTgt spid="5"/>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down)">
                                      <p:cBhvr>
                                        <p:cTn id="71" dur="500"/>
                                        <p:tgtEl>
                                          <p:spTgt spid="2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500"/>
                                        <p:tgtEl>
                                          <p:spTgt spid="58"/>
                                        </p:tgtEl>
                                      </p:cBhvr>
                                    </p:animEffect>
                                  </p:childTnLst>
                                </p:cTn>
                              </p:par>
                              <p:par>
                                <p:cTn id="75" presetID="22" presetClass="entr" presetSubtype="4" fill="hold" nodeType="with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wipe(down)">
                                      <p:cBhvr>
                                        <p:cTn id="77" dur="500"/>
                                        <p:tgtEl>
                                          <p:spTgt spid="6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65"/>
                                        </p:tgtEl>
                                      </p:cBhvr>
                                    </p:animEffect>
                                    <p:set>
                                      <p:cBhvr>
                                        <p:cTn id="82" dur="1" fill="hold">
                                          <p:stCondLst>
                                            <p:cond delay="499"/>
                                          </p:stCondLst>
                                        </p:cTn>
                                        <p:tgtEl>
                                          <p:spTgt spid="65"/>
                                        </p:tgtEl>
                                        <p:attrNameLst>
                                          <p:attrName>style.visibility</p:attrName>
                                        </p:attrNameLst>
                                      </p:cBhvr>
                                      <p:to>
                                        <p:strVal val="hidden"/>
                                      </p:to>
                                    </p:set>
                                  </p:childTnLst>
                                </p:cTn>
                              </p:par>
                              <p:par>
                                <p:cTn id="83" presetID="22" presetClass="entr" presetSubtype="4" fill="hold" nodeType="with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down)">
                                      <p:cBhvr>
                                        <p:cTn id="85" dur="500"/>
                                        <p:tgtEl>
                                          <p:spTgt spid="67"/>
                                        </p:tgtEl>
                                      </p:cBhvr>
                                    </p:animEffect>
                                  </p:childTnLst>
                                </p:cTn>
                              </p:par>
                              <p:par>
                                <p:cTn id="86" presetID="1" presetClass="entr" presetSubtype="0" fill="hold" nodeType="withEffect">
                                  <p:stCondLst>
                                    <p:cond delay="0"/>
                                  </p:stCondLst>
                                  <p:childTnLst>
                                    <p:set>
                                      <p:cBhvr>
                                        <p:cTn id="87" dur="1" fill="hold">
                                          <p:stCondLst>
                                            <p:cond delay="0"/>
                                          </p:stCondLst>
                                        </p:cTn>
                                        <p:tgtEl>
                                          <p:spTgt spid="69"/>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nodeType="clickEffect">
                                  <p:stCondLst>
                                    <p:cond delay="0"/>
                                  </p:stCondLst>
                                  <p:childTnLst>
                                    <p:animEffect transition="out" filter="fade">
                                      <p:cBhvr>
                                        <p:cTn id="91" dur="500"/>
                                        <p:tgtEl>
                                          <p:spTgt spid="67"/>
                                        </p:tgtEl>
                                      </p:cBhvr>
                                    </p:animEffect>
                                    <p:set>
                                      <p:cBhvr>
                                        <p:cTn id="92" dur="1" fill="hold">
                                          <p:stCondLst>
                                            <p:cond delay="499"/>
                                          </p:stCondLst>
                                        </p:cTn>
                                        <p:tgtEl>
                                          <p:spTgt spid="67"/>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500"/>
                                        <p:tgtEl>
                                          <p:spTgt spid="69"/>
                                        </p:tgtEl>
                                      </p:cBhvr>
                                    </p:animEffect>
                                    <p:set>
                                      <p:cBhvr>
                                        <p:cTn id="95" dur="1" fill="hold">
                                          <p:stCondLst>
                                            <p:cond delay="499"/>
                                          </p:stCondLst>
                                        </p:cTn>
                                        <p:tgtEl>
                                          <p:spTgt spid="69"/>
                                        </p:tgtEl>
                                        <p:attrNameLst>
                                          <p:attrName>style.visibility</p:attrName>
                                        </p:attrNameLst>
                                      </p:cBhvr>
                                      <p:to>
                                        <p:strVal val="hidden"/>
                                      </p:to>
                                    </p:set>
                                  </p:childTnLst>
                                </p:cTn>
                              </p:par>
                              <p:par>
                                <p:cTn id="96" presetID="1" presetClass="entr" presetSubtype="0"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73"/>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21" presetClass="entr" presetSubtype="1" fill="hold" grpId="0" nodeType="clickEffect">
                                  <p:stCondLst>
                                    <p:cond delay="0"/>
                                  </p:stCondLst>
                                  <p:childTnLst>
                                    <p:set>
                                      <p:cBhvr>
                                        <p:cTn id="103" dur="1" fill="hold">
                                          <p:stCondLst>
                                            <p:cond delay="0"/>
                                          </p:stCondLst>
                                        </p:cTn>
                                        <p:tgtEl>
                                          <p:spTgt spid="74"/>
                                        </p:tgtEl>
                                        <p:attrNameLst>
                                          <p:attrName>style.visibility</p:attrName>
                                        </p:attrNameLst>
                                      </p:cBhvr>
                                      <p:to>
                                        <p:strVal val="visible"/>
                                      </p:to>
                                    </p:set>
                                    <p:animEffect transition="in" filter="wheel(1)">
                                      <p:cBhvr>
                                        <p:cTn id="104" dur="500"/>
                                        <p:tgtEl>
                                          <p:spTgt spid="74"/>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grpId="1" nodeType="clickEffect">
                                  <p:stCondLst>
                                    <p:cond delay="0"/>
                                  </p:stCondLst>
                                  <p:childTnLst>
                                    <p:animEffect transition="out" filter="fade">
                                      <p:cBhvr>
                                        <p:cTn id="108" dur="500"/>
                                        <p:tgtEl>
                                          <p:spTgt spid="74"/>
                                        </p:tgtEl>
                                      </p:cBhvr>
                                    </p:animEffect>
                                    <p:set>
                                      <p:cBhvr>
                                        <p:cTn id="109" dur="1" fill="hold">
                                          <p:stCondLst>
                                            <p:cond delay="499"/>
                                          </p:stCondLst>
                                        </p:cTn>
                                        <p:tgtEl>
                                          <p:spTgt spid="74"/>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73"/>
                                        </p:tgtEl>
                                      </p:cBhvr>
                                    </p:animEffect>
                                    <p:set>
                                      <p:cBhvr>
                                        <p:cTn id="112" dur="1" fill="hold">
                                          <p:stCondLst>
                                            <p:cond delay="499"/>
                                          </p:stCondLst>
                                        </p:cTn>
                                        <p:tgtEl>
                                          <p:spTgt spid="73"/>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71"/>
                                        </p:tgtEl>
                                      </p:cBhvr>
                                    </p:animEffect>
                                    <p:set>
                                      <p:cBhvr>
                                        <p:cTn id="115" dur="1" fill="hold">
                                          <p:stCondLst>
                                            <p:cond delay="499"/>
                                          </p:stCondLst>
                                        </p:cTn>
                                        <p:tgtEl>
                                          <p:spTgt spid="71"/>
                                        </p:tgtEl>
                                        <p:attrNameLst>
                                          <p:attrName>style.visibility</p:attrName>
                                        </p:attrNameLst>
                                      </p:cBhvr>
                                      <p:to>
                                        <p:strVal val="hidden"/>
                                      </p:to>
                                    </p:set>
                                  </p:childTnLst>
                                </p:cTn>
                              </p:par>
                              <p:par>
                                <p:cTn id="116" presetID="22" presetClass="entr" presetSubtype="4" fill="hold" grpId="1" nodeType="withEffect">
                                  <p:stCondLst>
                                    <p:cond delay="0"/>
                                  </p:stCondLst>
                                  <p:childTnLst>
                                    <p:set>
                                      <p:cBhvr>
                                        <p:cTn id="117" dur="1" fill="hold">
                                          <p:stCondLst>
                                            <p:cond delay="0"/>
                                          </p:stCondLst>
                                        </p:cTn>
                                        <p:tgtEl>
                                          <p:spTgt spid="31"/>
                                        </p:tgtEl>
                                        <p:attrNameLst>
                                          <p:attrName>style.visibility</p:attrName>
                                        </p:attrNameLst>
                                      </p:cBhvr>
                                      <p:to>
                                        <p:strVal val="visible"/>
                                      </p:to>
                                    </p:set>
                                    <p:animEffect transition="in" filter="wipe(down)">
                                      <p:cBhvr>
                                        <p:cTn id="118" dur="500"/>
                                        <p:tgtEl>
                                          <p:spTgt spid="31"/>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4" fill="hold" grpId="1" nodeType="click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wipe(down)">
                                      <p:cBhvr>
                                        <p:cTn id="123" dur="500"/>
                                        <p:tgtEl>
                                          <p:spTgt spid="28"/>
                                        </p:tgtEl>
                                      </p:cBhvr>
                                    </p:animEffect>
                                  </p:childTnLst>
                                </p:cTn>
                              </p:par>
                              <p:par>
                                <p:cTn id="124" presetID="47" presetClass="entr" presetSubtype="0"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fade">
                                      <p:cBhvr>
                                        <p:cTn id="126" dur="1000"/>
                                        <p:tgtEl>
                                          <p:spTgt spid="20"/>
                                        </p:tgtEl>
                                      </p:cBhvr>
                                    </p:animEffect>
                                    <p:anim calcmode="lin" valueType="num">
                                      <p:cBhvr>
                                        <p:cTn id="127" dur="1000" fill="hold"/>
                                        <p:tgtEl>
                                          <p:spTgt spid="20"/>
                                        </p:tgtEl>
                                        <p:attrNameLst>
                                          <p:attrName>ppt_x</p:attrName>
                                        </p:attrNameLst>
                                      </p:cBhvr>
                                      <p:tavLst>
                                        <p:tav tm="0">
                                          <p:val>
                                            <p:strVal val="#ppt_x"/>
                                          </p:val>
                                        </p:tav>
                                        <p:tav tm="100000">
                                          <p:val>
                                            <p:strVal val="#ppt_x"/>
                                          </p:val>
                                        </p:tav>
                                      </p:tavLst>
                                    </p:anim>
                                    <p:anim calcmode="lin" valueType="num">
                                      <p:cBhvr>
                                        <p:cTn id="128" dur="1000" fill="hold"/>
                                        <p:tgtEl>
                                          <p:spTgt spid="20"/>
                                        </p:tgtEl>
                                        <p:attrNameLst>
                                          <p:attrName>ppt_y</p:attrName>
                                        </p:attrNameLst>
                                      </p:cBhvr>
                                      <p:tavLst>
                                        <p:tav tm="0">
                                          <p:val>
                                            <p:strVal val="#ppt_y-.1"/>
                                          </p:val>
                                        </p:tav>
                                        <p:tav tm="100000">
                                          <p:val>
                                            <p:strVal val="#ppt_y"/>
                                          </p:val>
                                        </p:tav>
                                      </p:tavLst>
                                    </p:anim>
                                  </p:childTnLst>
                                </p:cTn>
                              </p:par>
                              <p:par>
                                <p:cTn id="129" presetID="22" presetClass="entr" presetSubtype="4" fill="hold" nodeType="withEffect">
                                  <p:stCondLst>
                                    <p:cond delay="0"/>
                                  </p:stCondLst>
                                  <p:childTnLst>
                                    <p:set>
                                      <p:cBhvr>
                                        <p:cTn id="130" dur="1" fill="hold">
                                          <p:stCondLst>
                                            <p:cond delay="0"/>
                                          </p:stCondLst>
                                        </p:cTn>
                                        <p:tgtEl>
                                          <p:spTgt spid="2"/>
                                        </p:tgtEl>
                                        <p:attrNameLst>
                                          <p:attrName>style.visibility</p:attrName>
                                        </p:attrNameLst>
                                      </p:cBhvr>
                                      <p:to>
                                        <p:strVal val="visible"/>
                                      </p:to>
                                    </p:set>
                                    <p:animEffect transition="in" filter="wipe(down)">
                                      <p:cBhvr>
                                        <p:cTn id="1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28" grpId="1" animBg="1"/>
      <p:bldP spid="31" grpId="0" animBg="1"/>
      <p:bldP spid="31" grpId="1" animBg="1"/>
      <p:bldP spid="58" grpId="0" animBg="1"/>
      <p:bldP spid="16" grpId="0" animBg="1"/>
      <p:bldP spid="16" grpId="1" animBg="1"/>
      <p:bldP spid="45" grpId="0" animBg="1"/>
      <p:bldP spid="45" grpId="1" animBg="1"/>
      <p:bldP spid="54" grpId="0" animBg="1"/>
      <p:bldP spid="54" grpId="1" animBg="1"/>
      <p:bldP spid="74" grpId="0" animBg="1"/>
      <p:bldP spid="74"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7DFEAF11-FFF5-B90C-4206-8F1C3AB7C515}"/>
              </a:ext>
            </a:extLst>
          </p:cNvPr>
          <p:cNvSpPr/>
          <p:nvPr/>
        </p:nvSpPr>
        <p:spPr>
          <a:xfrm>
            <a:off x="8446142"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5">
            <a:extLst>
              <a:ext uri="{FF2B5EF4-FFF2-40B4-BE49-F238E27FC236}">
                <a16:creationId xmlns:a16="http://schemas.microsoft.com/office/drawing/2014/main" id="{DDBC2EC6-A420-E628-977B-257570465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4305" y="5871534"/>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4" name="Group 33">
            <a:extLst>
              <a:ext uri="{FF2B5EF4-FFF2-40B4-BE49-F238E27FC236}">
                <a16:creationId xmlns:a16="http://schemas.microsoft.com/office/drawing/2014/main" id="{6F4435D9-FC5E-D278-7FFE-7AD868F39DBA}"/>
              </a:ext>
            </a:extLst>
          </p:cNvPr>
          <p:cNvGrpSpPr/>
          <p:nvPr/>
        </p:nvGrpSpPr>
        <p:grpSpPr>
          <a:xfrm>
            <a:off x="9224835" y="3863517"/>
            <a:ext cx="1506134" cy="660283"/>
            <a:chOff x="8207372" y="3848277"/>
            <a:chExt cx="1662113" cy="728663"/>
          </a:xfrm>
        </p:grpSpPr>
        <p:sp>
          <p:nvSpPr>
            <p:cNvPr id="33" name="Rectangle: Rounded Corners 32">
              <a:extLst>
                <a:ext uri="{FF2B5EF4-FFF2-40B4-BE49-F238E27FC236}">
                  <a16:creationId xmlns:a16="http://schemas.microsoft.com/office/drawing/2014/main" id="{4BB1D726-4F80-0F40-C225-796C1C7BE834}"/>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9CE125DE-7C60-0A35-17B2-79372A6CE879}"/>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20" name="Down Arrow 83">
            <a:extLst>
              <a:ext uri="{FF2B5EF4-FFF2-40B4-BE49-F238E27FC236}">
                <a16:creationId xmlns:a16="http://schemas.microsoft.com/office/drawing/2014/main" id="{1375DE92-DD29-6EDD-4732-8056E0DC77BB}"/>
              </a:ext>
            </a:extLst>
          </p:cNvPr>
          <p:cNvSpPr>
            <a:spLocks noChangeArrowheads="1"/>
          </p:cNvSpPr>
          <p:nvPr/>
        </p:nvSpPr>
        <p:spPr bwMode="auto">
          <a:xfrm>
            <a:off x="9626185" y="279093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28" name="Down Arrow 83">
            <a:extLst>
              <a:ext uri="{FF2B5EF4-FFF2-40B4-BE49-F238E27FC236}">
                <a16:creationId xmlns:a16="http://schemas.microsoft.com/office/drawing/2014/main" id="{2F3D5C88-93A0-82D7-BDBA-666D6C4977C7}"/>
              </a:ext>
            </a:extLst>
          </p:cNvPr>
          <p:cNvSpPr>
            <a:spLocks noChangeArrowheads="1"/>
          </p:cNvSpPr>
          <p:nvPr/>
        </p:nvSpPr>
        <p:spPr bwMode="auto">
          <a:xfrm rot="10800000">
            <a:off x="9934031" y="278158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35" name="Group 34">
            <a:extLst>
              <a:ext uri="{FF2B5EF4-FFF2-40B4-BE49-F238E27FC236}">
                <a16:creationId xmlns:a16="http://schemas.microsoft.com/office/drawing/2014/main" id="{A4E41E1C-0699-58A3-17BD-777DE84E7DDA}"/>
              </a:ext>
            </a:extLst>
          </p:cNvPr>
          <p:cNvGrpSpPr/>
          <p:nvPr/>
        </p:nvGrpSpPr>
        <p:grpSpPr>
          <a:xfrm>
            <a:off x="9270870" y="1431533"/>
            <a:ext cx="1263024" cy="1263024"/>
            <a:chOff x="8258174" y="1164431"/>
            <a:chExt cx="1393826" cy="1393826"/>
          </a:xfrm>
        </p:grpSpPr>
        <p:sp>
          <p:nvSpPr>
            <p:cNvPr id="29" name="Oval 28">
              <a:extLst>
                <a:ext uri="{FF2B5EF4-FFF2-40B4-BE49-F238E27FC236}">
                  <a16:creationId xmlns:a16="http://schemas.microsoft.com/office/drawing/2014/main" id="{72A212B7-9087-577B-2D02-A87CC3F63146}"/>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7">
              <a:extLst>
                <a:ext uri="{FF2B5EF4-FFF2-40B4-BE49-F238E27FC236}">
                  <a16:creationId xmlns:a16="http://schemas.microsoft.com/office/drawing/2014/main" id="{2FEFE028-C972-1A77-0BF0-D8F0F3A84331}"/>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31" name="Down Arrow 83">
            <a:extLst>
              <a:ext uri="{FF2B5EF4-FFF2-40B4-BE49-F238E27FC236}">
                <a16:creationId xmlns:a16="http://schemas.microsoft.com/office/drawing/2014/main" id="{BA01D98D-7E9E-B413-88B6-BAEF05374241}"/>
              </a:ext>
            </a:extLst>
          </p:cNvPr>
          <p:cNvSpPr>
            <a:spLocks noChangeArrowheads="1"/>
          </p:cNvSpPr>
          <p:nvPr/>
        </p:nvSpPr>
        <p:spPr bwMode="auto">
          <a:xfrm rot="10800000">
            <a:off x="9839805" y="4645516"/>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7" name="Rectangle 20">
            <a:extLst>
              <a:ext uri="{FF2B5EF4-FFF2-40B4-BE49-F238E27FC236}">
                <a16:creationId xmlns:a16="http://schemas.microsoft.com/office/drawing/2014/main" id="{3FB86AB6-B253-82DF-CAD5-06E1A93BBCE4}"/>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10,000.00$ or more</a:t>
            </a:r>
          </a:p>
        </p:txBody>
      </p:sp>
      <p:sp>
        <p:nvSpPr>
          <p:cNvPr id="58" name="Arrow: Bent-Up 57">
            <a:extLst>
              <a:ext uri="{FF2B5EF4-FFF2-40B4-BE49-F238E27FC236}">
                <a16:creationId xmlns:a16="http://schemas.microsoft.com/office/drawing/2014/main" id="{6BA0DE7C-81FF-59BC-0CD3-134628381F23}"/>
              </a:ext>
            </a:extLst>
          </p:cNvPr>
          <p:cNvSpPr/>
          <p:nvPr/>
        </p:nvSpPr>
        <p:spPr>
          <a:xfrm rot="10800000">
            <a:off x="8792000" y="2055967"/>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0DD81D1-9782-9F10-6BF6-36ABCDCADEA4}"/>
              </a:ext>
            </a:extLst>
          </p:cNvPr>
          <p:cNvSpPr txBox="1">
            <a:spLocks/>
          </p:cNvSpPr>
          <p:nvPr/>
        </p:nvSpPr>
        <p:spPr>
          <a:xfrm>
            <a:off x="1120352" y="240562"/>
            <a:ext cx="9413542" cy="53838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3000" dirty="0">
                <a:solidFill>
                  <a:srgbClr val="0068FF"/>
                </a:solidFill>
                <a:latin typeface="Montserrat" panose="00000500000000000000" pitchFamily="50" charset="0"/>
              </a:rPr>
              <a:t>REMOTE SIGNING</a:t>
            </a:r>
          </a:p>
        </p:txBody>
      </p:sp>
      <p:grpSp>
        <p:nvGrpSpPr>
          <p:cNvPr id="9" name="Group 8">
            <a:extLst>
              <a:ext uri="{FF2B5EF4-FFF2-40B4-BE49-F238E27FC236}">
                <a16:creationId xmlns:a16="http://schemas.microsoft.com/office/drawing/2014/main" id="{B70EC899-A452-2E77-C1EB-904397BFD34A}"/>
              </a:ext>
            </a:extLst>
          </p:cNvPr>
          <p:cNvGrpSpPr/>
          <p:nvPr/>
        </p:nvGrpSpPr>
        <p:grpSpPr>
          <a:xfrm>
            <a:off x="361527" y="253957"/>
            <a:ext cx="608989" cy="542532"/>
            <a:chOff x="1800836" y="692330"/>
            <a:chExt cx="385893" cy="343782"/>
          </a:xfrm>
        </p:grpSpPr>
        <p:sp>
          <p:nvSpPr>
            <p:cNvPr id="15" name="Hexagon 14">
              <a:extLst>
                <a:ext uri="{FF2B5EF4-FFF2-40B4-BE49-F238E27FC236}">
                  <a16:creationId xmlns:a16="http://schemas.microsoft.com/office/drawing/2014/main" id="{FD5E359C-A689-CFE8-A1F4-BA1CB8321C37}"/>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7" name="Graphic 16" descr="Brainstorm outline">
              <a:extLst>
                <a:ext uri="{FF2B5EF4-FFF2-40B4-BE49-F238E27FC236}">
                  <a16:creationId xmlns:a16="http://schemas.microsoft.com/office/drawing/2014/main" id="{33F8E440-A7A9-5188-A7CD-57DFD7E728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4177" y="717497"/>
              <a:ext cx="318615" cy="318615"/>
            </a:xfrm>
            <a:prstGeom prst="rect">
              <a:avLst/>
            </a:prstGeom>
          </p:spPr>
        </p:pic>
      </p:grpSp>
      <p:sp>
        <p:nvSpPr>
          <p:cNvPr id="24" name="Oval 23">
            <a:extLst>
              <a:ext uri="{FF2B5EF4-FFF2-40B4-BE49-F238E27FC236}">
                <a16:creationId xmlns:a16="http://schemas.microsoft.com/office/drawing/2014/main" id="{2B550613-4497-4046-29C7-8D7FA36E844A}"/>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account&#10;&#10;Description automatically generated">
            <a:extLst>
              <a:ext uri="{FF2B5EF4-FFF2-40B4-BE49-F238E27FC236}">
                <a16:creationId xmlns:a16="http://schemas.microsoft.com/office/drawing/2014/main" id="{37434402-0BDD-56A4-7B67-45F5F0D01945}"/>
              </a:ext>
            </a:extLst>
          </p:cNvPr>
          <p:cNvPicPr>
            <a:picLocks noChangeAspect="1"/>
          </p:cNvPicPr>
          <p:nvPr/>
        </p:nvPicPr>
        <p:blipFill>
          <a:blip r:embed="rId5"/>
          <a:stretch>
            <a:fillRect/>
          </a:stretch>
        </p:blipFill>
        <p:spPr>
          <a:xfrm>
            <a:off x="361527" y="1431533"/>
            <a:ext cx="5303520" cy="2968563"/>
          </a:xfrm>
          <a:prstGeom prst="rect">
            <a:avLst/>
          </a:prstGeom>
        </p:spPr>
      </p:pic>
      <p:pic>
        <p:nvPicPr>
          <p:cNvPr id="6" name="Picture 5" descr="A screenshot of a phone&#10;&#10;Description automatically generated">
            <a:extLst>
              <a:ext uri="{FF2B5EF4-FFF2-40B4-BE49-F238E27FC236}">
                <a16:creationId xmlns:a16="http://schemas.microsoft.com/office/drawing/2014/main" id="{FFDA939F-44B7-B8CE-78A3-E44732D1BC18}"/>
              </a:ext>
            </a:extLst>
          </p:cNvPr>
          <p:cNvPicPr>
            <a:picLocks noChangeAspect="1"/>
          </p:cNvPicPr>
          <p:nvPr/>
        </p:nvPicPr>
        <p:blipFill>
          <a:blip r:embed="rId6"/>
          <a:stretch>
            <a:fillRect/>
          </a:stretch>
        </p:blipFill>
        <p:spPr>
          <a:xfrm>
            <a:off x="5929296" y="1431533"/>
            <a:ext cx="2286000" cy="3412902"/>
          </a:xfrm>
          <a:prstGeom prst="rect">
            <a:avLst/>
          </a:prstGeom>
        </p:spPr>
      </p:pic>
      <p:sp>
        <p:nvSpPr>
          <p:cNvPr id="8" name="Rectangle 7">
            <a:extLst>
              <a:ext uri="{FF2B5EF4-FFF2-40B4-BE49-F238E27FC236}">
                <a16:creationId xmlns:a16="http://schemas.microsoft.com/office/drawing/2014/main" id="{8BF5055A-8A07-C3A7-03AC-EDC328EE7F4C}"/>
              </a:ext>
            </a:extLst>
          </p:cNvPr>
          <p:cNvSpPr/>
          <p:nvPr/>
        </p:nvSpPr>
        <p:spPr>
          <a:xfrm>
            <a:off x="666021" y="4033679"/>
            <a:ext cx="1099405" cy="23955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9D1B39A-B2B8-A6B1-1A4B-A61CF683811A}"/>
              </a:ext>
            </a:extLst>
          </p:cNvPr>
          <p:cNvSpPr/>
          <p:nvPr/>
        </p:nvSpPr>
        <p:spPr>
          <a:xfrm>
            <a:off x="7387628" y="4523800"/>
            <a:ext cx="747166" cy="25643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screen shot of a phone&#10;&#10;Description automatically generated">
            <a:extLst>
              <a:ext uri="{FF2B5EF4-FFF2-40B4-BE49-F238E27FC236}">
                <a16:creationId xmlns:a16="http://schemas.microsoft.com/office/drawing/2014/main" id="{E9CE2C44-E67B-32A3-8321-771340F96F26}"/>
              </a:ext>
            </a:extLst>
          </p:cNvPr>
          <p:cNvPicPr>
            <a:picLocks noChangeAspect="1"/>
          </p:cNvPicPr>
          <p:nvPr/>
        </p:nvPicPr>
        <p:blipFill>
          <a:blip r:embed="rId7"/>
          <a:stretch>
            <a:fillRect/>
          </a:stretch>
        </p:blipFill>
        <p:spPr>
          <a:xfrm>
            <a:off x="5925624" y="1431533"/>
            <a:ext cx="2286000" cy="3412902"/>
          </a:xfrm>
          <a:prstGeom prst="rect">
            <a:avLst/>
          </a:prstGeom>
        </p:spPr>
      </p:pic>
      <p:pic>
        <p:nvPicPr>
          <p:cNvPr id="19" name="Picture 5">
            <a:extLst>
              <a:ext uri="{FF2B5EF4-FFF2-40B4-BE49-F238E27FC236}">
                <a16:creationId xmlns:a16="http://schemas.microsoft.com/office/drawing/2014/main" id="{945EAE6D-9106-2545-FB01-E58CF2D158E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86409" y="5841733"/>
            <a:ext cx="608496" cy="634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 name="Picture 22" descr="A screen shot of a phone&#10;&#10;Description automatically generated">
            <a:extLst>
              <a:ext uri="{FF2B5EF4-FFF2-40B4-BE49-F238E27FC236}">
                <a16:creationId xmlns:a16="http://schemas.microsoft.com/office/drawing/2014/main" id="{C9EDFCE9-CD3E-4D4F-00A8-C13ADE9A65DD}"/>
              </a:ext>
            </a:extLst>
          </p:cNvPr>
          <p:cNvPicPr>
            <a:picLocks noChangeAspect="1"/>
          </p:cNvPicPr>
          <p:nvPr/>
        </p:nvPicPr>
        <p:blipFill>
          <a:blip r:embed="rId9"/>
          <a:stretch>
            <a:fillRect/>
          </a:stretch>
        </p:blipFill>
        <p:spPr>
          <a:xfrm>
            <a:off x="5932968" y="1431533"/>
            <a:ext cx="2286000" cy="3425780"/>
          </a:xfrm>
          <a:prstGeom prst="rect">
            <a:avLst/>
          </a:prstGeom>
        </p:spPr>
      </p:pic>
      <p:pic>
        <p:nvPicPr>
          <p:cNvPr id="26" name="Picture 25" descr="A blue sign with white text&#10;&#10;Description automatically generated">
            <a:extLst>
              <a:ext uri="{FF2B5EF4-FFF2-40B4-BE49-F238E27FC236}">
                <a16:creationId xmlns:a16="http://schemas.microsoft.com/office/drawing/2014/main" id="{D1BBACEB-9A50-6F10-BE3D-136CE5E7B3A9}"/>
              </a:ext>
            </a:extLst>
          </p:cNvPr>
          <p:cNvPicPr>
            <a:picLocks noChangeAspect="1"/>
          </p:cNvPicPr>
          <p:nvPr/>
        </p:nvPicPr>
        <p:blipFill>
          <a:blip r:embed="rId10"/>
          <a:stretch>
            <a:fillRect/>
          </a:stretch>
        </p:blipFill>
        <p:spPr>
          <a:xfrm>
            <a:off x="3393867" y="1431533"/>
            <a:ext cx="2286000" cy="4621695"/>
          </a:xfrm>
          <a:prstGeom prst="rect">
            <a:avLst/>
          </a:prstGeom>
        </p:spPr>
      </p:pic>
      <p:pic>
        <p:nvPicPr>
          <p:cNvPr id="30" name="Picture 29" descr="A screen shot of a phone&#10;&#10;Description automatically generated">
            <a:extLst>
              <a:ext uri="{FF2B5EF4-FFF2-40B4-BE49-F238E27FC236}">
                <a16:creationId xmlns:a16="http://schemas.microsoft.com/office/drawing/2014/main" id="{D63BF28C-DCBE-FE36-D7F5-EC61E9958D14}"/>
              </a:ext>
            </a:extLst>
          </p:cNvPr>
          <p:cNvPicPr>
            <a:picLocks noChangeAspect="1"/>
          </p:cNvPicPr>
          <p:nvPr/>
        </p:nvPicPr>
        <p:blipFill>
          <a:blip r:embed="rId11"/>
          <a:stretch>
            <a:fillRect/>
          </a:stretch>
        </p:blipFill>
        <p:spPr>
          <a:xfrm>
            <a:off x="5939802" y="1436381"/>
            <a:ext cx="2286000" cy="3416084"/>
          </a:xfrm>
          <a:prstGeom prst="rect">
            <a:avLst/>
          </a:prstGeom>
        </p:spPr>
      </p:pic>
      <p:pic>
        <p:nvPicPr>
          <p:cNvPr id="37" name="Picture 36" descr="A screenshot of a phone&#10;&#10;Description automatically generated">
            <a:extLst>
              <a:ext uri="{FF2B5EF4-FFF2-40B4-BE49-F238E27FC236}">
                <a16:creationId xmlns:a16="http://schemas.microsoft.com/office/drawing/2014/main" id="{990CC08E-1A0D-C9BA-E693-FFFE7D8FF8D6}"/>
              </a:ext>
            </a:extLst>
          </p:cNvPr>
          <p:cNvPicPr>
            <a:picLocks noChangeAspect="1"/>
          </p:cNvPicPr>
          <p:nvPr/>
        </p:nvPicPr>
        <p:blipFill>
          <a:blip r:embed="rId12"/>
          <a:stretch>
            <a:fillRect/>
          </a:stretch>
        </p:blipFill>
        <p:spPr>
          <a:xfrm>
            <a:off x="3395703" y="1441772"/>
            <a:ext cx="2286000" cy="4664869"/>
          </a:xfrm>
          <a:prstGeom prst="rect">
            <a:avLst/>
          </a:prstGeom>
        </p:spPr>
      </p:pic>
      <p:pic>
        <p:nvPicPr>
          <p:cNvPr id="40" name="Picture 39" descr="A screenshot of a phone&#10;&#10;Description automatically generated">
            <a:extLst>
              <a:ext uri="{FF2B5EF4-FFF2-40B4-BE49-F238E27FC236}">
                <a16:creationId xmlns:a16="http://schemas.microsoft.com/office/drawing/2014/main" id="{B7E786A3-6AE8-FBCA-53B8-9AE86D8D755D}"/>
              </a:ext>
            </a:extLst>
          </p:cNvPr>
          <p:cNvPicPr>
            <a:picLocks noChangeAspect="1"/>
          </p:cNvPicPr>
          <p:nvPr/>
        </p:nvPicPr>
        <p:blipFill>
          <a:blip r:embed="rId13"/>
          <a:stretch>
            <a:fillRect/>
          </a:stretch>
        </p:blipFill>
        <p:spPr>
          <a:xfrm>
            <a:off x="3397692" y="1431533"/>
            <a:ext cx="2286000" cy="4600310"/>
          </a:xfrm>
          <a:prstGeom prst="rect">
            <a:avLst/>
          </a:prstGeom>
        </p:spPr>
      </p:pic>
      <p:pic>
        <p:nvPicPr>
          <p:cNvPr id="2" name="Picture 1">
            <a:extLst>
              <a:ext uri="{FF2B5EF4-FFF2-40B4-BE49-F238E27FC236}">
                <a16:creationId xmlns:a16="http://schemas.microsoft.com/office/drawing/2014/main" id="{B89CBB20-1B79-82A4-0FF8-0ED7D4555FA4}"/>
              </a:ext>
            </a:extLst>
          </p:cNvPr>
          <p:cNvPicPr>
            <a:picLocks noChangeAspect="1"/>
          </p:cNvPicPr>
          <p:nvPr/>
        </p:nvPicPr>
        <p:blipFill rotWithShape="1">
          <a:blip r:embed="rId14"/>
          <a:srcRect l="12021" r="11675" b="21979"/>
          <a:stretch/>
        </p:blipFill>
        <p:spPr>
          <a:xfrm>
            <a:off x="361527" y="1431533"/>
            <a:ext cx="7772400" cy="4917839"/>
          </a:xfrm>
          <a:prstGeom prst="rect">
            <a:avLst/>
          </a:prstGeom>
        </p:spPr>
      </p:pic>
    </p:spTree>
    <p:extLst>
      <p:ext uri="{BB962C8B-B14F-4D97-AF65-F5344CB8AC3E}">
        <p14:creationId xmlns:p14="http://schemas.microsoft.com/office/powerpoint/2010/main" val="115397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6"/>
                                        </p:tgtEl>
                                      </p:cBhvr>
                                    </p:animEffect>
                                    <p:set>
                                      <p:cBhvr>
                                        <p:cTn id="38" dur="1" fill="hold">
                                          <p:stCondLst>
                                            <p:cond delay="499"/>
                                          </p:stCondLst>
                                        </p:cTn>
                                        <p:tgtEl>
                                          <p:spTgt spid="6"/>
                                        </p:tgtEl>
                                        <p:attrNameLst>
                                          <p:attrName>style.visibility</p:attrName>
                                        </p:attrNameLst>
                                      </p:cBhvr>
                                      <p:to>
                                        <p:strVal val="hidden"/>
                                      </p:to>
                                    </p:set>
                                  </p:childTnLst>
                                </p:cTn>
                              </p:par>
                              <p:par>
                                <p:cTn id="39" presetID="22" presetClass="entr" presetSubtype="4"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down)">
                                      <p:cBhvr>
                                        <p:cTn id="41" dur="500"/>
                                        <p:tgtEl>
                                          <p:spTgt spid="2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
                                        </p:tgtEl>
                                      </p:cBhvr>
                                    </p:animEffect>
                                    <p:set>
                                      <p:cBhvr>
                                        <p:cTn id="51" dur="1" fill="hold">
                                          <p:stCondLst>
                                            <p:cond delay="499"/>
                                          </p:stCondLst>
                                        </p:cTn>
                                        <p:tgtEl>
                                          <p:spTgt spid="3"/>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18"/>
                                        </p:tgtEl>
                                      </p:cBhvr>
                                    </p:animEffect>
                                    <p:set>
                                      <p:cBhvr>
                                        <p:cTn id="54" dur="1" fill="hold">
                                          <p:stCondLst>
                                            <p:cond delay="499"/>
                                          </p:stCondLst>
                                        </p:cTn>
                                        <p:tgtEl>
                                          <p:spTgt spid="18"/>
                                        </p:tgtEl>
                                        <p:attrNameLst>
                                          <p:attrName>style.visibility</p:attrName>
                                        </p:attrNameLst>
                                      </p:cBhvr>
                                      <p:to>
                                        <p:strVal val="hidden"/>
                                      </p:to>
                                    </p:set>
                                  </p:childTnLst>
                                </p:cTn>
                              </p:par>
                              <p:par>
                                <p:cTn id="55" presetID="22" presetClass="entr" presetSubtype="4" fill="hold"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par>
                                <p:cTn id="58" presetID="22" presetClass="entr" presetSubtype="4"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down)">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26"/>
                                        </p:tgtEl>
                                      </p:cBhvr>
                                    </p:animEffect>
                                    <p:set>
                                      <p:cBhvr>
                                        <p:cTn id="65" dur="1" fill="hold">
                                          <p:stCondLst>
                                            <p:cond delay="499"/>
                                          </p:stCondLst>
                                        </p:cTn>
                                        <p:tgtEl>
                                          <p:spTgt spid="26"/>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23"/>
                                        </p:tgtEl>
                                      </p:cBhvr>
                                    </p:animEffect>
                                    <p:set>
                                      <p:cBhvr>
                                        <p:cTn id="68" dur="1" fill="hold">
                                          <p:stCondLst>
                                            <p:cond delay="499"/>
                                          </p:stCondLst>
                                        </p:cTn>
                                        <p:tgtEl>
                                          <p:spTgt spid="23"/>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3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nodeType="clickEffect">
                                  <p:stCondLst>
                                    <p:cond delay="0"/>
                                  </p:stCondLst>
                                  <p:childTnLst>
                                    <p:animEffect transition="out" filter="fade">
                                      <p:cBhvr>
                                        <p:cTn id="76" dur="500"/>
                                        <p:tgtEl>
                                          <p:spTgt spid="30"/>
                                        </p:tgtEl>
                                      </p:cBhvr>
                                    </p:animEffect>
                                    <p:set>
                                      <p:cBhvr>
                                        <p:cTn id="77" dur="1" fill="hold">
                                          <p:stCondLst>
                                            <p:cond delay="499"/>
                                          </p:stCondLst>
                                        </p:cTn>
                                        <p:tgtEl>
                                          <p:spTgt spid="30"/>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37"/>
                                        </p:tgtEl>
                                      </p:cBhvr>
                                    </p:animEffect>
                                    <p:set>
                                      <p:cBhvr>
                                        <p:cTn id="80" dur="1" fill="hold">
                                          <p:stCondLst>
                                            <p:cond delay="499"/>
                                          </p:stCondLst>
                                        </p:cTn>
                                        <p:tgtEl>
                                          <p:spTgt spid="37"/>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par>
                                <p:cTn id="83" presetID="10" presetClass="exit" presetSubtype="0" fill="hold" nodeType="withEffect">
                                  <p:stCondLst>
                                    <p:cond delay="0"/>
                                  </p:stCondLst>
                                  <p:childTnLst>
                                    <p:animEffect transition="out" filter="fade">
                                      <p:cBhvr>
                                        <p:cTn id="84" dur="500"/>
                                        <p:tgtEl>
                                          <p:spTgt spid="40"/>
                                        </p:tgtEl>
                                      </p:cBhvr>
                                    </p:animEffect>
                                    <p:set>
                                      <p:cBhvr>
                                        <p:cTn id="85" dur="1" fill="hold">
                                          <p:stCondLst>
                                            <p:cond delay="499"/>
                                          </p:stCondLst>
                                        </p:cTn>
                                        <p:tgtEl>
                                          <p:spTgt spid="40"/>
                                        </p:tgtEl>
                                        <p:attrNameLst>
                                          <p:attrName>style.visibility</p:attrName>
                                        </p:attrNameLst>
                                      </p:cBhvr>
                                      <p:to>
                                        <p:strVal val="hidden"/>
                                      </p:to>
                                    </p:set>
                                  </p:childTnLst>
                                </p:cTn>
                              </p:par>
                              <p:par>
                                <p:cTn id="86" presetID="22" presetClass="entr" presetSubtype="4" fill="hold" grpId="1"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wipe(down)">
                                      <p:cBhvr>
                                        <p:cTn id="88" dur="500"/>
                                        <p:tgtEl>
                                          <p:spTgt spid="31"/>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1" nodeType="click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down)">
                                      <p:cBhvr>
                                        <p:cTn id="93" dur="500"/>
                                        <p:tgtEl>
                                          <p:spTgt spid="28"/>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1000"/>
                                        <p:tgtEl>
                                          <p:spTgt spid="20"/>
                                        </p:tgtEl>
                                      </p:cBhvr>
                                    </p:animEffect>
                                    <p:anim calcmode="lin" valueType="num">
                                      <p:cBhvr>
                                        <p:cTn id="97" dur="1000" fill="hold"/>
                                        <p:tgtEl>
                                          <p:spTgt spid="20"/>
                                        </p:tgtEl>
                                        <p:attrNameLst>
                                          <p:attrName>ppt_x</p:attrName>
                                        </p:attrNameLst>
                                      </p:cBhvr>
                                      <p:tavLst>
                                        <p:tav tm="0">
                                          <p:val>
                                            <p:strVal val="#ppt_x"/>
                                          </p:val>
                                        </p:tav>
                                        <p:tav tm="100000">
                                          <p:val>
                                            <p:strVal val="#ppt_x"/>
                                          </p:val>
                                        </p:tav>
                                      </p:tavLst>
                                    </p:anim>
                                    <p:anim calcmode="lin" valueType="num">
                                      <p:cBhvr>
                                        <p:cTn id="98" dur="1000" fill="hold"/>
                                        <p:tgtEl>
                                          <p:spTgt spid="20"/>
                                        </p:tgtEl>
                                        <p:attrNameLst>
                                          <p:attrName>ppt_y</p:attrName>
                                        </p:attrNameLst>
                                      </p:cBhvr>
                                      <p:tavLst>
                                        <p:tav tm="0">
                                          <p:val>
                                            <p:strVal val="#ppt_y-.1"/>
                                          </p:val>
                                        </p:tav>
                                        <p:tav tm="100000">
                                          <p:val>
                                            <p:strVal val="#ppt_y"/>
                                          </p:val>
                                        </p:tav>
                                      </p:tavLst>
                                    </p:anim>
                                  </p:childTnLst>
                                </p:cTn>
                              </p:par>
                              <p:par>
                                <p:cTn id="99" presetID="22" presetClass="entr" presetSubtype="4" fill="hold" nodeType="withEffect">
                                  <p:stCondLst>
                                    <p:cond delay="0"/>
                                  </p:stCondLst>
                                  <p:childTnLst>
                                    <p:set>
                                      <p:cBhvr>
                                        <p:cTn id="100" dur="1" fill="hold">
                                          <p:stCondLst>
                                            <p:cond delay="0"/>
                                          </p:stCondLst>
                                        </p:cTn>
                                        <p:tgtEl>
                                          <p:spTgt spid="2"/>
                                        </p:tgtEl>
                                        <p:attrNameLst>
                                          <p:attrName>style.visibility</p:attrName>
                                        </p:attrNameLst>
                                      </p:cBhvr>
                                      <p:to>
                                        <p:strVal val="visible"/>
                                      </p:to>
                                    </p:set>
                                    <p:animEffect transition="in" filter="wipe(down)">
                                      <p:cBhvr>
                                        <p:cTn id="10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28" grpId="1" animBg="1"/>
      <p:bldP spid="31" grpId="0" animBg="1"/>
      <p:bldP spid="31" grpId="1" animBg="1"/>
      <p:bldP spid="58" grpId="0" animBg="1"/>
      <p:bldP spid="8" grpId="0" animBg="1"/>
      <p:bldP spid="8" grpId="1" animBg="1"/>
      <p:bldP spid="11" grpId="0" animBg="1"/>
      <p:bldP spid="11"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7DFEAF11-FFF5-B90C-4206-8F1C3AB7C515}"/>
              </a:ext>
            </a:extLst>
          </p:cNvPr>
          <p:cNvSpPr/>
          <p:nvPr/>
        </p:nvSpPr>
        <p:spPr>
          <a:xfrm>
            <a:off x="8446142" y="1005558"/>
            <a:ext cx="2400307" cy="57159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5">
            <a:extLst>
              <a:ext uri="{FF2B5EF4-FFF2-40B4-BE49-F238E27FC236}">
                <a16:creationId xmlns:a16="http://schemas.microsoft.com/office/drawing/2014/main" id="{DDBC2EC6-A420-E628-977B-257570465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4305" y="5871534"/>
            <a:ext cx="608496" cy="6084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4" name="Group 33">
            <a:extLst>
              <a:ext uri="{FF2B5EF4-FFF2-40B4-BE49-F238E27FC236}">
                <a16:creationId xmlns:a16="http://schemas.microsoft.com/office/drawing/2014/main" id="{6F4435D9-FC5E-D278-7FFE-7AD868F39DBA}"/>
              </a:ext>
            </a:extLst>
          </p:cNvPr>
          <p:cNvGrpSpPr/>
          <p:nvPr/>
        </p:nvGrpSpPr>
        <p:grpSpPr>
          <a:xfrm>
            <a:off x="9224835" y="3863517"/>
            <a:ext cx="1506134" cy="660283"/>
            <a:chOff x="8207372" y="3848277"/>
            <a:chExt cx="1662113" cy="728663"/>
          </a:xfrm>
        </p:grpSpPr>
        <p:sp>
          <p:nvSpPr>
            <p:cNvPr id="33" name="Rectangle: Rounded Corners 32">
              <a:extLst>
                <a:ext uri="{FF2B5EF4-FFF2-40B4-BE49-F238E27FC236}">
                  <a16:creationId xmlns:a16="http://schemas.microsoft.com/office/drawing/2014/main" id="{4BB1D726-4F80-0F40-C225-796C1C7BE834}"/>
                </a:ext>
              </a:extLst>
            </p:cNvPr>
            <p:cNvSpPr/>
            <p:nvPr/>
          </p:nvSpPr>
          <p:spPr>
            <a:xfrm>
              <a:off x="8287145" y="3848277"/>
              <a:ext cx="1502569" cy="72866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9CE125DE-7C60-0A35-17B2-79372A6CE879}"/>
                </a:ext>
              </a:extLst>
            </p:cNvPr>
            <p:cNvSpPr>
              <a:spLocks noChangeArrowheads="1"/>
            </p:cNvSpPr>
            <p:nvPr/>
          </p:nvSpPr>
          <p:spPr bwMode="auto">
            <a:xfrm>
              <a:off x="8207372" y="3956137"/>
              <a:ext cx="16621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20" name="Down Arrow 83">
            <a:extLst>
              <a:ext uri="{FF2B5EF4-FFF2-40B4-BE49-F238E27FC236}">
                <a16:creationId xmlns:a16="http://schemas.microsoft.com/office/drawing/2014/main" id="{1375DE92-DD29-6EDD-4732-8056E0DC77BB}"/>
              </a:ext>
            </a:extLst>
          </p:cNvPr>
          <p:cNvSpPr>
            <a:spLocks noChangeArrowheads="1"/>
          </p:cNvSpPr>
          <p:nvPr/>
        </p:nvSpPr>
        <p:spPr bwMode="auto">
          <a:xfrm>
            <a:off x="9626185" y="279093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28" name="Down Arrow 83">
            <a:extLst>
              <a:ext uri="{FF2B5EF4-FFF2-40B4-BE49-F238E27FC236}">
                <a16:creationId xmlns:a16="http://schemas.microsoft.com/office/drawing/2014/main" id="{2F3D5C88-93A0-82D7-BDBA-666D6C4977C7}"/>
              </a:ext>
            </a:extLst>
          </p:cNvPr>
          <p:cNvSpPr>
            <a:spLocks noChangeArrowheads="1"/>
          </p:cNvSpPr>
          <p:nvPr/>
        </p:nvSpPr>
        <p:spPr bwMode="auto">
          <a:xfrm rot="10800000">
            <a:off x="9934031" y="2781588"/>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35" name="Group 34">
            <a:extLst>
              <a:ext uri="{FF2B5EF4-FFF2-40B4-BE49-F238E27FC236}">
                <a16:creationId xmlns:a16="http://schemas.microsoft.com/office/drawing/2014/main" id="{A4E41E1C-0699-58A3-17BD-777DE84E7DDA}"/>
              </a:ext>
            </a:extLst>
          </p:cNvPr>
          <p:cNvGrpSpPr/>
          <p:nvPr/>
        </p:nvGrpSpPr>
        <p:grpSpPr>
          <a:xfrm>
            <a:off x="9270870" y="1431533"/>
            <a:ext cx="1263024" cy="1263024"/>
            <a:chOff x="8258174" y="1164431"/>
            <a:chExt cx="1393826" cy="1393826"/>
          </a:xfrm>
        </p:grpSpPr>
        <p:sp>
          <p:nvSpPr>
            <p:cNvPr id="29" name="Oval 28">
              <a:extLst>
                <a:ext uri="{FF2B5EF4-FFF2-40B4-BE49-F238E27FC236}">
                  <a16:creationId xmlns:a16="http://schemas.microsoft.com/office/drawing/2014/main" id="{72A212B7-9087-577B-2D02-A87CC3F63146}"/>
                </a:ext>
              </a:extLst>
            </p:cNvPr>
            <p:cNvSpPr/>
            <p:nvPr/>
          </p:nvSpPr>
          <p:spPr>
            <a:xfrm>
              <a:off x="8258174" y="1164431"/>
              <a:ext cx="1393826" cy="1393826"/>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7">
              <a:extLst>
                <a:ext uri="{FF2B5EF4-FFF2-40B4-BE49-F238E27FC236}">
                  <a16:creationId xmlns:a16="http://schemas.microsoft.com/office/drawing/2014/main" id="{2FEFE028-C972-1A77-0BF0-D8F0F3A84331}"/>
                </a:ext>
              </a:extLst>
            </p:cNvPr>
            <p:cNvSpPr>
              <a:spLocks noChangeArrowheads="1"/>
            </p:cNvSpPr>
            <p:nvPr/>
          </p:nvSpPr>
          <p:spPr bwMode="auto">
            <a:xfrm>
              <a:off x="8289130" y="1652479"/>
              <a:ext cx="1347787"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31" name="Down Arrow 83">
            <a:extLst>
              <a:ext uri="{FF2B5EF4-FFF2-40B4-BE49-F238E27FC236}">
                <a16:creationId xmlns:a16="http://schemas.microsoft.com/office/drawing/2014/main" id="{BA01D98D-7E9E-B413-88B6-BAEF05374241}"/>
              </a:ext>
            </a:extLst>
          </p:cNvPr>
          <p:cNvSpPr>
            <a:spLocks noChangeArrowheads="1"/>
          </p:cNvSpPr>
          <p:nvPr/>
        </p:nvSpPr>
        <p:spPr bwMode="auto">
          <a:xfrm rot="10800000">
            <a:off x="9839805" y="4645516"/>
            <a:ext cx="257495" cy="95086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7" name="Rectangle 20">
            <a:extLst>
              <a:ext uri="{FF2B5EF4-FFF2-40B4-BE49-F238E27FC236}">
                <a16:creationId xmlns:a16="http://schemas.microsoft.com/office/drawing/2014/main" id="{3FB86AB6-B253-82DF-CAD5-06E1A93BBCE4}"/>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50,000.00$ or more</a:t>
            </a:r>
          </a:p>
        </p:txBody>
      </p:sp>
      <p:sp>
        <p:nvSpPr>
          <p:cNvPr id="58" name="Arrow: Bent-Up 57">
            <a:extLst>
              <a:ext uri="{FF2B5EF4-FFF2-40B4-BE49-F238E27FC236}">
                <a16:creationId xmlns:a16="http://schemas.microsoft.com/office/drawing/2014/main" id="{6BA0DE7C-81FF-59BC-0CD3-134628381F23}"/>
              </a:ext>
            </a:extLst>
          </p:cNvPr>
          <p:cNvSpPr/>
          <p:nvPr/>
        </p:nvSpPr>
        <p:spPr>
          <a:xfrm rot="10800000">
            <a:off x="8792000" y="2055967"/>
            <a:ext cx="390599" cy="3566789"/>
          </a:xfrm>
          <a:prstGeom prst="ben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0DD81D1-9782-9F10-6BF6-36ABCDCADEA4}"/>
              </a:ext>
            </a:extLst>
          </p:cNvPr>
          <p:cNvSpPr txBox="1">
            <a:spLocks/>
          </p:cNvSpPr>
          <p:nvPr/>
        </p:nvSpPr>
        <p:spPr>
          <a:xfrm>
            <a:off x="1120352" y="240562"/>
            <a:ext cx="9413542" cy="53838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3000" dirty="0">
                <a:solidFill>
                  <a:srgbClr val="0068FF"/>
                </a:solidFill>
                <a:latin typeface="Montserrat" panose="00000500000000000000" pitchFamily="50" charset="0"/>
              </a:rPr>
              <a:t>REMOTE SIGNING &amp; BIOMETRIC</a:t>
            </a:r>
          </a:p>
        </p:txBody>
      </p:sp>
      <p:grpSp>
        <p:nvGrpSpPr>
          <p:cNvPr id="9" name="Group 8">
            <a:extLst>
              <a:ext uri="{FF2B5EF4-FFF2-40B4-BE49-F238E27FC236}">
                <a16:creationId xmlns:a16="http://schemas.microsoft.com/office/drawing/2014/main" id="{B70EC899-A452-2E77-C1EB-904397BFD34A}"/>
              </a:ext>
            </a:extLst>
          </p:cNvPr>
          <p:cNvGrpSpPr/>
          <p:nvPr/>
        </p:nvGrpSpPr>
        <p:grpSpPr>
          <a:xfrm>
            <a:off x="361527" y="253957"/>
            <a:ext cx="608989" cy="542532"/>
            <a:chOff x="1800836" y="692330"/>
            <a:chExt cx="385893" cy="343782"/>
          </a:xfrm>
        </p:grpSpPr>
        <p:sp>
          <p:nvSpPr>
            <p:cNvPr id="15" name="Hexagon 14">
              <a:extLst>
                <a:ext uri="{FF2B5EF4-FFF2-40B4-BE49-F238E27FC236}">
                  <a16:creationId xmlns:a16="http://schemas.microsoft.com/office/drawing/2014/main" id="{FD5E359C-A689-CFE8-A1F4-BA1CB8321C37}"/>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7" name="Graphic 16" descr="Brainstorm outline">
              <a:extLst>
                <a:ext uri="{FF2B5EF4-FFF2-40B4-BE49-F238E27FC236}">
                  <a16:creationId xmlns:a16="http://schemas.microsoft.com/office/drawing/2014/main" id="{33F8E440-A7A9-5188-A7CD-57DFD7E728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4177" y="717497"/>
              <a:ext cx="318615" cy="318615"/>
            </a:xfrm>
            <a:prstGeom prst="rect">
              <a:avLst/>
            </a:prstGeom>
          </p:spPr>
        </p:pic>
      </p:grpSp>
      <p:sp>
        <p:nvSpPr>
          <p:cNvPr id="24" name="Oval 23">
            <a:extLst>
              <a:ext uri="{FF2B5EF4-FFF2-40B4-BE49-F238E27FC236}">
                <a16:creationId xmlns:a16="http://schemas.microsoft.com/office/drawing/2014/main" id="{2B550613-4497-4046-29C7-8D7FA36E844A}"/>
              </a:ext>
            </a:extLst>
          </p:cNvPr>
          <p:cNvSpPr/>
          <p:nvPr/>
        </p:nvSpPr>
        <p:spPr>
          <a:xfrm>
            <a:off x="10669651" y="531109"/>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5">
            <a:extLst>
              <a:ext uri="{FF2B5EF4-FFF2-40B4-BE49-F238E27FC236}">
                <a16:creationId xmlns:a16="http://schemas.microsoft.com/office/drawing/2014/main" id="{945EAE6D-9106-2545-FB01-E58CF2D158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86409" y="5841733"/>
            <a:ext cx="608496" cy="634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1" descr="A screenshot of a computer screen&#10;&#10;Description automatically generated">
            <a:extLst>
              <a:ext uri="{FF2B5EF4-FFF2-40B4-BE49-F238E27FC236}">
                <a16:creationId xmlns:a16="http://schemas.microsoft.com/office/drawing/2014/main" id="{89816211-AB27-2FF7-2655-ED684D0E3B1C}"/>
              </a:ext>
            </a:extLst>
          </p:cNvPr>
          <p:cNvPicPr>
            <a:picLocks noChangeAspect="1"/>
          </p:cNvPicPr>
          <p:nvPr/>
        </p:nvPicPr>
        <p:blipFill>
          <a:blip r:embed="rId6"/>
          <a:stretch>
            <a:fillRect/>
          </a:stretch>
        </p:blipFill>
        <p:spPr>
          <a:xfrm>
            <a:off x="348821" y="1567331"/>
            <a:ext cx="5303520" cy="2967376"/>
          </a:xfrm>
          <a:prstGeom prst="rect">
            <a:avLst/>
          </a:prstGeom>
        </p:spPr>
      </p:pic>
      <p:sp>
        <p:nvSpPr>
          <p:cNvPr id="16" name="Rectangle 15">
            <a:extLst>
              <a:ext uri="{FF2B5EF4-FFF2-40B4-BE49-F238E27FC236}">
                <a16:creationId xmlns:a16="http://schemas.microsoft.com/office/drawing/2014/main" id="{068AB696-A46E-F2BA-310F-76FAEF274675}"/>
              </a:ext>
            </a:extLst>
          </p:cNvPr>
          <p:cNvSpPr/>
          <p:nvPr/>
        </p:nvSpPr>
        <p:spPr>
          <a:xfrm>
            <a:off x="638862" y="4155537"/>
            <a:ext cx="1126565" cy="2897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screenshot of a phone&#10;&#10;Description automatically generated">
            <a:extLst>
              <a:ext uri="{FF2B5EF4-FFF2-40B4-BE49-F238E27FC236}">
                <a16:creationId xmlns:a16="http://schemas.microsoft.com/office/drawing/2014/main" id="{A6497EA5-4B52-A3B0-2355-F557D97AADB6}"/>
              </a:ext>
            </a:extLst>
          </p:cNvPr>
          <p:cNvPicPr>
            <a:picLocks noChangeAspect="1"/>
          </p:cNvPicPr>
          <p:nvPr/>
        </p:nvPicPr>
        <p:blipFill>
          <a:blip r:embed="rId7"/>
          <a:stretch>
            <a:fillRect/>
          </a:stretch>
        </p:blipFill>
        <p:spPr>
          <a:xfrm>
            <a:off x="5909877" y="1567331"/>
            <a:ext cx="2286000" cy="3384302"/>
          </a:xfrm>
          <a:prstGeom prst="rect">
            <a:avLst/>
          </a:prstGeom>
        </p:spPr>
      </p:pic>
      <p:sp>
        <p:nvSpPr>
          <p:cNvPr id="27" name="Rectangle 26">
            <a:extLst>
              <a:ext uri="{FF2B5EF4-FFF2-40B4-BE49-F238E27FC236}">
                <a16:creationId xmlns:a16="http://schemas.microsoft.com/office/drawing/2014/main" id="{0EAD3E08-6B2A-5E75-0F35-D1C42AC886B0}"/>
              </a:ext>
            </a:extLst>
          </p:cNvPr>
          <p:cNvSpPr/>
          <p:nvPr/>
        </p:nvSpPr>
        <p:spPr>
          <a:xfrm>
            <a:off x="7369519" y="4614333"/>
            <a:ext cx="707261" cy="29203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A screen shot of a phone&#10;&#10;Description automatically generated">
            <a:extLst>
              <a:ext uri="{FF2B5EF4-FFF2-40B4-BE49-F238E27FC236}">
                <a16:creationId xmlns:a16="http://schemas.microsoft.com/office/drawing/2014/main" id="{1B75E662-4FF1-8602-08DC-F9BC6CBBA1B8}"/>
              </a:ext>
            </a:extLst>
          </p:cNvPr>
          <p:cNvPicPr>
            <a:picLocks noChangeAspect="1"/>
          </p:cNvPicPr>
          <p:nvPr/>
        </p:nvPicPr>
        <p:blipFill>
          <a:blip r:embed="rId8"/>
          <a:stretch>
            <a:fillRect/>
          </a:stretch>
        </p:blipFill>
        <p:spPr>
          <a:xfrm>
            <a:off x="5909877" y="1557824"/>
            <a:ext cx="2286000" cy="3403315"/>
          </a:xfrm>
          <a:prstGeom prst="rect">
            <a:avLst/>
          </a:prstGeom>
        </p:spPr>
      </p:pic>
      <p:pic>
        <p:nvPicPr>
          <p:cNvPr id="51" name="Picture 50" descr="A screenshot of a phone&#10;&#10;Description automatically generated">
            <a:extLst>
              <a:ext uri="{FF2B5EF4-FFF2-40B4-BE49-F238E27FC236}">
                <a16:creationId xmlns:a16="http://schemas.microsoft.com/office/drawing/2014/main" id="{9E856E22-24EF-9DB5-DA43-77DDBF8B7F32}"/>
              </a:ext>
            </a:extLst>
          </p:cNvPr>
          <p:cNvPicPr>
            <a:picLocks noChangeAspect="1"/>
          </p:cNvPicPr>
          <p:nvPr/>
        </p:nvPicPr>
        <p:blipFill>
          <a:blip r:embed="rId9"/>
          <a:stretch>
            <a:fillRect/>
          </a:stretch>
        </p:blipFill>
        <p:spPr>
          <a:xfrm>
            <a:off x="3360274" y="1557824"/>
            <a:ext cx="2286000" cy="4607387"/>
          </a:xfrm>
          <a:prstGeom prst="rect">
            <a:avLst/>
          </a:prstGeom>
        </p:spPr>
      </p:pic>
      <p:pic>
        <p:nvPicPr>
          <p:cNvPr id="55" name="Picture 54" descr="A screen shot of a phone&#10;&#10;Description automatically generated">
            <a:extLst>
              <a:ext uri="{FF2B5EF4-FFF2-40B4-BE49-F238E27FC236}">
                <a16:creationId xmlns:a16="http://schemas.microsoft.com/office/drawing/2014/main" id="{43A71544-52D7-8631-9993-83BF548082AE}"/>
              </a:ext>
            </a:extLst>
          </p:cNvPr>
          <p:cNvPicPr>
            <a:picLocks noChangeAspect="1"/>
          </p:cNvPicPr>
          <p:nvPr/>
        </p:nvPicPr>
        <p:blipFill>
          <a:blip r:embed="rId10"/>
          <a:stretch>
            <a:fillRect/>
          </a:stretch>
        </p:blipFill>
        <p:spPr>
          <a:xfrm>
            <a:off x="5902606" y="1567331"/>
            <a:ext cx="2286000" cy="3412902"/>
          </a:xfrm>
          <a:prstGeom prst="rect">
            <a:avLst/>
          </a:prstGeom>
        </p:spPr>
      </p:pic>
      <p:pic>
        <p:nvPicPr>
          <p:cNvPr id="59" name="Picture 58" descr="A close up of a person's face&#10;&#10;Description automatically generated">
            <a:extLst>
              <a:ext uri="{FF2B5EF4-FFF2-40B4-BE49-F238E27FC236}">
                <a16:creationId xmlns:a16="http://schemas.microsoft.com/office/drawing/2014/main" id="{9F612455-69F2-F4A5-10A1-F98D63C5B1C9}"/>
              </a:ext>
            </a:extLst>
          </p:cNvPr>
          <p:cNvPicPr>
            <a:picLocks noChangeAspect="1"/>
          </p:cNvPicPr>
          <p:nvPr/>
        </p:nvPicPr>
        <p:blipFill>
          <a:blip r:embed="rId11"/>
          <a:stretch>
            <a:fillRect/>
          </a:stretch>
        </p:blipFill>
        <p:spPr>
          <a:xfrm>
            <a:off x="3359672" y="1567331"/>
            <a:ext cx="2286000" cy="4672013"/>
          </a:xfrm>
          <a:prstGeom prst="rect">
            <a:avLst/>
          </a:prstGeom>
        </p:spPr>
      </p:pic>
      <p:pic>
        <p:nvPicPr>
          <p:cNvPr id="61" name="Picture 60" descr="A screen shot of a computer&#10;&#10;Description automatically generated">
            <a:extLst>
              <a:ext uri="{FF2B5EF4-FFF2-40B4-BE49-F238E27FC236}">
                <a16:creationId xmlns:a16="http://schemas.microsoft.com/office/drawing/2014/main" id="{931D8EC3-5AAF-D845-96A1-C1684803FF8F}"/>
              </a:ext>
            </a:extLst>
          </p:cNvPr>
          <p:cNvPicPr>
            <a:picLocks noChangeAspect="1"/>
          </p:cNvPicPr>
          <p:nvPr/>
        </p:nvPicPr>
        <p:blipFill>
          <a:blip r:embed="rId12"/>
          <a:stretch>
            <a:fillRect/>
          </a:stretch>
        </p:blipFill>
        <p:spPr>
          <a:xfrm>
            <a:off x="5888938" y="1567331"/>
            <a:ext cx="2286000" cy="3412902"/>
          </a:xfrm>
          <a:prstGeom prst="rect">
            <a:avLst/>
          </a:prstGeom>
        </p:spPr>
      </p:pic>
      <p:pic>
        <p:nvPicPr>
          <p:cNvPr id="63" name="Picture 62" descr="A person taking a selfie&#10;&#10;Description automatically generated">
            <a:extLst>
              <a:ext uri="{FF2B5EF4-FFF2-40B4-BE49-F238E27FC236}">
                <a16:creationId xmlns:a16="http://schemas.microsoft.com/office/drawing/2014/main" id="{0DF460E4-C507-E094-EC40-E0E6F50E0C55}"/>
              </a:ext>
            </a:extLst>
          </p:cNvPr>
          <p:cNvPicPr>
            <a:picLocks noChangeAspect="1"/>
          </p:cNvPicPr>
          <p:nvPr/>
        </p:nvPicPr>
        <p:blipFill>
          <a:blip r:embed="rId13"/>
          <a:stretch>
            <a:fillRect/>
          </a:stretch>
        </p:blipFill>
        <p:spPr>
          <a:xfrm>
            <a:off x="3354335" y="1541749"/>
            <a:ext cx="2286000" cy="4671700"/>
          </a:xfrm>
          <a:prstGeom prst="rect">
            <a:avLst/>
          </a:prstGeom>
        </p:spPr>
      </p:pic>
      <p:pic>
        <p:nvPicPr>
          <p:cNvPr id="65" name="Picture 64" descr="A screen shot of a computer&#10;&#10;Description automatically generated">
            <a:extLst>
              <a:ext uri="{FF2B5EF4-FFF2-40B4-BE49-F238E27FC236}">
                <a16:creationId xmlns:a16="http://schemas.microsoft.com/office/drawing/2014/main" id="{8ACDB9CF-0218-B8FD-03B2-E52778B06F6F}"/>
              </a:ext>
            </a:extLst>
          </p:cNvPr>
          <p:cNvPicPr>
            <a:picLocks noChangeAspect="1"/>
          </p:cNvPicPr>
          <p:nvPr/>
        </p:nvPicPr>
        <p:blipFill>
          <a:blip r:embed="rId14"/>
          <a:stretch>
            <a:fillRect/>
          </a:stretch>
        </p:blipFill>
        <p:spPr>
          <a:xfrm>
            <a:off x="5886120" y="1567331"/>
            <a:ext cx="2286000" cy="3422542"/>
          </a:xfrm>
          <a:prstGeom prst="rect">
            <a:avLst/>
          </a:prstGeom>
        </p:spPr>
      </p:pic>
      <p:pic>
        <p:nvPicPr>
          <p:cNvPr id="67" name="Picture 66" descr="A screenshot of a person's face&#10;&#10;Description automatically generated">
            <a:extLst>
              <a:ext uri="{FF2B5EF4-FFF2-40B4-BE49-F238E27FC236}">
                <a16:creationId xmlns:a16="http://schemas.microsoft.com/office/drawing/2014/main" id="{72B7EADF-8F13-8C28-E86E-5B6D14B6677B}"/>
              </a:ext>
            </a:extLst>
          </p:cNvPr>
          <p:cNvPicPr>
            <a:picLocks noChangeAspect="1"/>
          </p:cNvPicPr>
          <p:nvPr/>
        </p:nvPicPr>
        <p:blipFill>
          <a:blip r:embed="rId15"/>
          <a:stretch>
            <a:fillRect/>
          </a:stretch>
        </p:blipFill>
        <p:spPr>
          <a:xfrm>
            <a:off x="3348333" y="1558219"/>
            <a:ext cx="2286000" cy="4690632"/>
          </a:xfrm>
          <a:prstGeom prst="rect">
            <a:avLst/>
          </a:prstGeom>
        </p:spPr>
      </p:pic>
      <p:pic>
        <p:nvPicPr>
          <p:cNvPr id="69" name="Picture 68" descr="A screen shot of a phone&#10;&#10;Description automatically generated">
            <a:extLst>
              <a:ext uri="{FF2B5EF4-FFF2-40B4-BE49-F238E27FC236}">
                <a16:creationId xmlns:a16="http://schemas.microsoft.com/office/drawing/2014/main" id="{A38250FD-98B4-F412-0B1F-31EDAD97469D}"/>
              </a:ext>
            </a:extLst>
          </p:cNvPr>
          <p:cNvPicPr>
            <a:picLocks noChangeAspect="1"/>
          </p:cNvPicPr>
          <p:nvPr/>
        </p:nvPicPr>
        <p:blipFill>
          <a:blip r:embed="rId16"/>
          <a:stretch>
            <a:fillRect/>
          </a:stretch>
        </p:blipFill>
        <p:spPr>
          <a:xfrm>
            <a:off x="5888938" y="1570399"/>
            <a:ext cx="2286000" cy="3419341"/>
          </a:xfrm>
          <a:prstGeom prst="rect">
            <a:avLst/>
          </a:prstGeom>
        </p:spPr>
      </p:pic>
      <p:pic>
        <p:nvPicPr>
          <p:cNvPr id="71" name="Picture 70" descr="A screenshot of a phone&#10;&#10;Description automatically generated">
            <a:extLst>
              <a:ext uri="{FF2B5EF4-FFF2-40B4-BE49-F238E27FC236}">
                <a16:creationId xmlns:a16="http://schemas.microsoft.com/office/drawing/2014/main" id="{5A7B626D-DBA0-D5F2-9ABA-601905CF6E6E}"/>
              </a:ext>
            </a:extLst>
          </p:cNvPr>
          <p:cNvPicPr>
            <a:picLocks noChangeAspect="1"/>
          </p:cNvPicPr>
          <p:nvPr/>
        </p:nvPicPr>
        <p:blipFill>
          <a:blip r:embed="rId17"/>
          <a:stretch>
            <a:fillRect/>
          </a:stretch>
        </p:blipFill>
        <p:spPr>
          <a:xfrm>
            <a:off x="3367558" y="1532242"/>
            <a:ext cx="2286000" cy="4723572"/>
          </a:xfrm>
          <a:prstGeom prst="rect">
            <a:avLst/>
          </a:prstGeom>
        </p:spPr>
      </p:pic>
      <p:pic>
        <p:nvPicPr>
          <p:cNvPr id="2" name="Picture 1">
            <a:extLst>
              <a:ext uri="{FF2B5EF4-FFF2-40B4-BE49-F238E27FC236}">
                <a16:creationId xmlns:a16="http://schemas.microsoft.com/office/drawing/2014/main" id="{8EDE84D1-4D0E-1C79-D5AA-52674AC7F12A}"/>
              </a:ext>
            </a:extLst>
          </p:cNvPr>
          <p:cNvPicPr>
            <a:picLocks noChangeAspect="1"/>
          </p:cNvPicPr>
          <p:nvPr/>
        </p:nvPicPr>
        <p:blipFill rotWithShape="1">
          <a:blip r:embed="rId18"/>
          <a:srcRect l="11924" r="10416" b="21371"/>
          <a:stretch/>
        </p:blipFill>
        <p:spPr>
          <a:xfrm>
            <a:off x="345139" y="1539718"/>
            <a:ext cx="7772400" cy="4967124"/>
          </a:xfrm>
          <a:prstGeom prst="rect">
            <a:avLst/>
          </a:prstGeom>
        </p:spPr>
      </p:pic>
    </p:spTree>
    <p:extLst>
      <p:ext uri="{BB962C8B-B14F-4D97-AF65-F5344CB8AC3E}">
        <p14:creationId xmlns:p14="http://schemas.microsoft.com/office/powerpoint/2010/main" val="310622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6"/>
                                        </p:tgtEl>
                                      </p:cBhvr>
                                    </p:animEffect>
                                    <p:set>
                                      <p:cBhvr>
                                        <p:cTn id="20" dur="1" fill="hold">
                                          <p:stCondLst>
                                            <p:cond delay="499"/>
                                          </p:stCondLst>
                                        </p:cTn>
                                        <p:tgtEl>
                                          <p:spTgt spid="16"/>
                                        </p:tgtEl>
                                        <p:attrNameLst>
                                          <p:attrName>style.visibility</p:attrName>
                                        </p:attrNameLst>
                                      </p:cBhvr>
                                      <p:to>
                                        <p:strVal val="hidden"/>
                                      </p:to>
                                    </p:set>
                                  </p:childTnLst>
                                </p:cTn>
                              </p:par>
                              <p:par>
                                <p:cTn id="21" presetID="22" presetClass="entr" presetSubtype="4"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down)">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heel(1)">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27"/>
                                        </p:tgtEl>
                                      </p:cBhvr>
                                    </p:animEffect>
                                    <p:set>
                                      <p:cBhvr>
                                        <p:cTn id="33" dur="1" fill="hold">
                                          <p:stCondLst>
                                            <p:cond delay="499"/>
                                          </p:stCondLst>
                                        </p:cTn>
                                        <p:tgtEl>
                                          <p:spTgt spid="2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down)">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par>
                                <p:cTn id="42" presetID="10" presetClass="exit" presetSubtype="0" fill="hold" nodeType="withEffect">
                                  <p:stCondLst>
                                    <p:cond delay="0"/>
                                  </p:stCondLst>
                                  <p:childTnLst>
                                    <p:animEffect transition="out" filter="fade">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25"/>
                                        </p:tgtEl>
                                      </p:cBhvr>
                                    </p:animEffect>
                                    <p:set>
                                      <p:cBhvr>
                                        <p:cTn id="47" dur="1" fill="hold">
                                          <p:stCondLst>
                                            <p:cond delay="499"/>
                                          </p:stCondLst>
                                        </p:cTn>
                                        <p:tgtEl>
                                          <p:spTgt spid="25"/>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249"/>
                                          </p:stCondLst>
                                        </p:cTn>
                                        <p:tgtEl>
                                          <p:spTgt spid="4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49"/>
                                        </p:tgtEl>
                                      </p:cBhvr>
                                    </p:animEffect>
                                    <p:set>
                                      <p:cBhvr>
                                        <p:cTn id="54" dur="1" fill="hold">
                                          <p:stCondLst>
                                            <p:cond delay="499"/>
                                          </p:stCondLst>
                                        </p:cTn>
                                        <p:tgtEl>
                                          <p:spTgt spid="49"/>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499"/>
                                          </p:stCondLst>
                                        </p:cTn>
                                        <p:tgtEl>
                                          <p:spTgt spid="5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499"/>
                                          </p:stCondLst>
                                        </p:cTn>
                                        <p:tgtEl>
                                          <p:spTgt spid="5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55"/>
                                        </p:tgtEl>
                                      </p:cBhvr>
                                    </p:animEffect>
                                    <p:set>
                                      <p:cBhvr>
                                        <p:cTn id="63" dur="1" fill="hold">
                                          <p:stCondLst>
                                            <p:cond delay="499"/>
                                          </p:stCondLst>
                                        </p:cTn>
                                        <p:tgtEl>
                                          <p:spTgt spid="55"/>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51"/>
                                        </p:tgtEl>
                                      </p:cBhvr>
                                    </p:animEffect>
                                    <p:set>
                                      <p:cBhvr>
                                        <p:cTn id="66" dur="1" fill="hold">
                                          <p:stCondLst>
                                            <p:cond delay="499"/>
                                          </p:stCondLst>
                                        </p:cTn>
                                        <p:tgtEl>
                                          <p:spTgt spid="51"/>
                                        </p:tgtEl>
                                        <p:attrNameLst>
                                          <p:attrName>style.visibility</p:attrName>
                                        </p:attrNameLst>
                                      </p:cBhvr>
                                      <p:to>
                                        <p:strVal val="hidden"/>
                                      </p:to>
                                    </p:set>
                                  </p:childTnLst>
                                </p:cTn>
                              </p:par>
                              <p:par>
                                <p:cTn id="67" presetID="1" presetClass="entr" presetSubtype="0" fill="hold" nodeType="withEffect">
                                  <p:stCondLst>
                                    <p:cond delay="0"/>
                                  </p:stCondLst>
                                  <p:childTnLst>
                                    <p:set>
                                      <p:cBhvr>
                                        <p:cTn id="68" dur="1" fill="hold">
                                          <p:stCondLst>
                                            <p:cond delay="499"/>
                                          </p:stCondLst>
                                        </p:cTn>
                                        <p:tgtEl>
                                          <p:spTgt spid="6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499"/>
                                          </p:stCondLst>
                                        </p:cTn>
                                        <p:tgtEl>
                                          <p:spTgt spid="5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nodeType="clickEffect">
                                  <p:stCondLst>
                                    <p:cond delay="0"/>
                                  </p:stCondLst>
                                  <p:childTnLst>
                                    <p:animEffect transition="out" filter="fade">
                                      <p:cBhvr>
                                        <p:cTn id="74" dur="500"/>
                                        <p:tgtEl>
                                          <p:spTgt spid="61"/>
                                        </p:tgtEl>
                                      </p:cBhvr>
                                    </p:animEffect>
                                    <p:set>
                                      <p:cBhvr>
                                        <p:cTn id="75" dur="1" fill="hold">
                                          <p:stCondLst>
                                            <p:cond delay="499"/>
                                          </p:stCondLst>
                                        </p:cTn>
                                        <p:tgtEl>
                                          <p:spTgt spid="61"/>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59"/>
                                        </p:tgtEl>
                                      </p:cBhvr>
                                    </p:animEffect>
                                    <p:set>
                                      <p:cBhvr>
                                        <p:cTn id="78" dur="1" fill="hold">
                                          <p:stCondLst>
                                            <p:cond delay="499"/>
                                          </p:stCondLst>
                                        </p:cTn>
                                        <p:tgtEl>
                                          <p:spTgt spid="59"/>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499"/>
                                          </p:stCondLst>
                                        </p:cTn>
                                        <p:tgtEl>
                                          <p:spTgt spid="6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499"/>
                                          </p:stCondLst>
                                        </p:cTn>
                                        <p:tgtEl>
                                          <p:spTgt spid="6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nodeType="clickEffect">
                                  <p:stCondLst>
                                    <p:cond delay="0"/>
                                  </p:stCondLst>
                                  <p:childTnLst>
                                    <p:animEffect transition="out" filter="fade">
                                      <p:cBhvr>
                                        <p:cTn id="86" dur="500"/>
                                        <p:tgtEl>
                                          <p:spTgt spid="63"/>
                                        </p:tgtEl>
                                      </p:cBhvr>
                                    </p:animEffect>
                                    <p:set>
                                      <p:cBhvr>
                                        <p:cTn id="87" dur="1" fill="hold">
                                          <p:stCondLst>
                                            <p:cond delay="499"/>
                                          </p:stCondLst>
                                        </p:cTn>
                                        <p:tgtEl>
                                          <p:spTgt spid="63"/>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65"/>
                                        </p:tgtEl>
                                      </p:cBhvr>
                                    </p:animEffect>
                                    <p:set>
                                      <p:cBhvr>
                                        <p:cTn id="90" dur="1" fill="hold">
                                          <p:stCondLst>
                                            <p:cond delay="499"/>
                                          </p:stCondLst>
                                        </p:cTn>
                                        <p:tgtEl>
                                          <p:spTgt spid="65"/>
                                        </p:tgtEl>
                                        <p:attrNameLst>
                                          <p:attrName>style.visibility</p:attrName>
                                        </p:attrNameLst>
                                      </p:cBhvr>
                                      <p:to>
                                        <p:strVal val="hidden"/>
                                      </p:to>
                                    </p:set>
                                  </p:childTnLst>
                                </p:cTn>
                              </p:par>
                              <p:par>
                                <p:cTn id="91" presetID="1" presetClass="entr" presetSubtype="0" fill="hold" nodeType="withEffect">
                                  <p:stCondLst>
                                    <p:cond delay="0"/>
                                  </p:stCondLst>
                                  <p:childTnLst>
                                    <p:set>
                                      <p:cBhvr>
                                        <p:cTn id="92" dur="1" fill="hold">
                                          <p:stCondLst>
                                            <p:cond delay="0"/>
                                          </p:stCondLst>
                                        </p:cTn>
                                        <p:tgtEl>
                                          <p:spTgt spid="67"/>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9"/>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nodeType="clickEffect">
                                  <p:stCondLst>
                                    <p:cond delay="0"/>
                                  </p:stCondLst>
                                  <p:childTnLst>
                                    <p:animEffect transition="out" filter="fade">
                                      <p:cBhvr>
                                        <p:cTn id="98" dur="500"/>
                                        <p:tgtEl>
                                          <p:spTgt spid="67"/>
                                        </p:tgtEl>
                                      </p:cBhvr>
                                    </p:animEffect>
                                    <p:set>
                                      <p:cBhvr>
                                        <p:cTn id="99" dur="1" fill="hold">
                                          <p:stCondLst>
                                            <p:cond delay="499"/>
                                          </p:stCondLst>
                                        </p:cTn>
                                        <p:tgtEl>
                                          <p:spTgt spid="67"/>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69"/>
                                        </p:tgtEl>
                                      </p:cBhvr>
                                    </p:animEffect>
                                    <p:set>
                                      <p:cBhvr>
                                        <p:cTn id="102" dur="1" fill="hold">
                                          <p:stCondLst>
                                            <p:cond delay="499"/>
                                          </p:stCondLst>
                                        </p:cTn>
                                        <p:tgtEl>
                                          <p:spTgt spid="69"/>
                                        </p:tgtEl>
                                        <p:attrNameLst>
                                          <p:attrName>style.visibility</p:attrName>
                                        </p:attrNameLst>
                                      </p:cBhvr>
                                      <p:to>
                                        <p:strVal val="hidden"/>
                                      </p:to>
                                    </p:set>
                                  </p:childTnLst>
                                </p:cTn>
                              </p:par>
                              <p:par>
                                <p:cTn id="103" presetID="1" presetClass="entr" presetSubtype="0" fill="hold" nodeType="with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71"/>
                                        </p:tgtEl>
                                      </p:cBhvr>
                                    </p:animEffect>
                                    <p:set>
                                      <p:cBhvr>
                                        <p:cTn id="109" dur="1" fill="hold">
                                          <p:stCondLst>
                                            <p:cond delay="499"/>
                                          </p:stCondLst>
                                        </p:cTn>
                                        <p:tgtEl>
                                          <p:spTgt spid="71"/>
                                        </p:tgtEl>
                                        <p:attrNameLst>
                                          <p:attrName>style.visibility</p:attrName>
                                        </p:attrNameLst>
                                      </p:cBhvr>
                                      <p:to>
                                        <p:strVal val="hidden"/>
                                      </p:to>
                                    </p:set>
                                  </p:childTnLst>
                                </p:cTn>
                              </p:par>
                              <p:par>
                                <p:cTn id="110" presetID="22" presetClass="entr" presetSubtype="4" fill="hold" grpId="1"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wipe(down)">
                                      <p:cBhvr>
                                        <p:cTn id="112" dur="500"/>
                                        <p:tgtEl>
                                          <p:spTgt spid="31"/>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1" nodeType="click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wipe(down)">
                                      <p:cBhvr>
                                        <p:cTn id="117" dur="500"/>
                                        <p:tgtEl>
                                          <p:spTgt spid="28"/>
                                        </p:tgtEl>
                                      </p:cBhvr>
                                    </p:animEffect>
                                  </p:childTnLst>
                                </p:cTn>
                              </p:par>
                              <p:par>
                                <p:cTn id="118" presetID="47" presetClass="entr" presetSubtype="0" fill="hold" grpId="0" nodeType="withEffect">
                                  <p:stCondLst>
                                    <p:cond delay="0"/>
                                  </p:stCondLst>
                                  <p:childTnLst>
                                    <p:set>
                                      <p:cBhvr>
                                        <p:cTn id="119" dur="1" fill="hold">
                                          <p:stCondLst>
                                            <p:cond delay="0"/>
                                          </p:stCondLst>
                                        </p:cTn>
                                        <p:tgtEl>
                                          <p:spTgt spid="20"/>
                                        </p:tgtEl>
                                        <p:attrNameLst>
                                          <p:attrName>style.visibility</p:attrName>
                                        </p:attrNameLst>
                                      </p:cBhvr>
                                      <p:to>
                                        <p:strVal val="visible"/>
                                      </p:to>
                                    </p:set>
                                    <p:animEffect transition="in" filter="fade">
                                      <p:cBhvr>
                                        <p:cTn id="120" dur="1000"/>
                                        <p:tgtEl>
                                          <p:spTgt spid="20"/>
                                        </p:tgtEl>
                                      </p:cBhvr>
                                    </p:animEffect>
                                    <p:anim calcmode="lin" valueType="num">
                                      <p:cBhvr>
                                        <p:cTn id="121" dur="1000" fill="hold"/>
                                        <p:tgtEl>
                                          <p:spTgt spid="20"/>
                                        </p:tgtEl>
                                        <p:attrNameLst>
                                          <p:attrName>ppt_x</p:attrName>
                                        </p:attrNameLst>
                                      </p:cBhvr>
                                      <p:tavLst>
                                        <p:tav tm="0">
                                          <p:val>
                                            <p:strVal val="#ppt_x"/>
                                          </p:val>
                                        </p:tav>
                                        <p:tav tm="100000">
                                          <p:val>
                                            <p:strVal val="#ppt_x"/>
                                          </p:val>
                                        </p:tav>
                                      </p:tavLst>
                                    </p:anim>
                                    <p:anim calcmode="lin" valueType="num">
                                      <p:cBhvr>
                                        <p:cTn id="122" dur="1000" fill="hold"/>
                                        <p:tgtEl>
                                          <p:spTgt spid="20"/>
                                        </p:tgtEl>
                                        <p:attrNameLst>
                                          <p:attrName>ppt_y</p:attrName>
                                        </p:attrNameLst>
                                      </p:cBhvr>
                                      <p:tavLst>
                                        <p:tav tm="0">
                                          <p:val>
                                            <p:strVal val="#ppt_y-.1"/>
                                          </p:val>
                                        </p:tav>
                                        <p:tav tm="100000">
                                          <p:val>
                                            <p:strVal val="#ppt_y"/>
                                          </p:val>
                                        </p:tav>
                                      </p:tavLst>
                                    </p:anim>
                                  </p:childTnLst>
                                </p:cTn>
                              </p:par>
                              <p:par>
                                <p:cTn id="123" presetID="22" presetClass="entr" presetSubtype="4" fill="hold" nodeType="withEffect">
                                  <p:stCondLst>
                                    <p:cond delay="0"/>
                                  </p:stCondLst>
                                  <p:childTnLst>
                                    <p:set>
                                      <p:cBhvr>
                                        <p:cTn id="124" dur="1" fill="hold">
                                          <p:stCondLst>
                                            <p:cond delay="0"/>
                                          </p:stCondLst>
                                        </p:cTn>
                                        <p:tgtEl>
                                          <p:spTgt spid="2"/>
                                        </p:tgtEl>
                                        <p:attrNameLst>
                                          <p:attrName>style.visibility</p:attrName>
                                        </p:attrNameLst>
                                      </p:cBhvr>
                                      <p:to>
                                        <p:strVal val="visible"/>
                                      </p:to>
                                    </p:set>
                                    <p:animEffect transition="in" filter="wipe(down)">
                                      <p:cBhvr>
                                        <p:cTn id="1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28" grpId="1" animBg="1"/>
      <p:bldP spid="31" grpId="0" animBg="1"/>
      <p:bldP spid="31" grpId="1" animBg="1"/>
      <p:bldP spid="58" grpId="0" animBg="1"/>
      <p:bldP spid="16" grpId="0" animBg="1"/>
      <p:bldP spid="16" grpId="1" animBg="1"/>
      <p:bldP spid="27" grpId="0" animBg="1"/>
      <p:bldP spid="27"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1508380" y="525249"/>
            <a:ext cx="3570656" cy="538385"/>
          </a:xfrm>
        </p:spPr>
        <p:txBody>
          <a:bodyPr/>
          <a:lstStyle/>
          <a:p>
            <a:r>
              <a:rPr lang="en-US" sz="3000" dirty="0">
                <a:solidFill>
                  <a:srgbClr val="0068FF"/>
                </a:solidFill>
                <a:latin typeface="Montserrat" panose="00000500000000000000" pitchFamily="50" charset="0"/>
              </a:rPr>
              <a:t>User Experience</a:t>
            </a:r>
          </a:p>
        </p:txBody>
      </p:sp>
      <p:sp>
        <p:nvSpPr>
          <p:cNvPr id="9" name="Oval 8">
            <a:extLst>
              <a:ext uri="{FF2B5EF4-FFF2-40B4-BE49-F238E27FC236}">
                <a16:creationId xmlns:a16="http://schemas.microsoft.com/office/drawing/2014/main" id="{A0A11A2B-BFE8-0EC8-F13B-C72CCE3D22CC}"/>
              </a:ext>
            </a:extLst>
          </p:cNvPr>
          <p:cNvSpPr/>
          <p:nvPr/>
        </p:nvSpPr>
        <p:spPr>
          <a:xfrm>
            <a:off x="10613877" y="501606"/>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A2EFCD6-334A-CAD4-4284-4B8657706BB4}"/>
              </a:ext>
            </a:extLst>
          </p:cNvPr>
          <p:cNvGrpSpPr/>
          <p:nvPr/>
        </p:nvGrpSpPr>
        <p:grpSpPr>
          <a:xfrm>
            <a:off x="749555" y="538644"/>
            <a:ext cx="608989" cy="542532"/>
            <a:chOff x="1800836" y="692330"/>
            <a:chExt cx="385893" cy="343782"/>
          </a:xfrm>
        </p:grpSpPr>
        <p:sp>
          <p:nvSpPr>
            <p:cNvPr id="8" name="Hexagon 7">
              <a:extLst>
                <a:ext uri="{FF2B5EF4-FFF2-40B4-BE49-F238E27FC236}">
                  <a16:creationId xmlns:a16="http://schemas.microsoft.com/office/drawing/2014/main" id="{73465883-B29D-DE61-5DE6-043EE575CBEE}"/>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1BA974FB-7E84-D251-5991-3F67A4DB6F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sp>
        <p:nvSpPr>
          <p:cNvPr id="31" name="Oval 30">
            <a:extLst>
              <a:ext uri="{FF2B5EF4-FFF2-40B4-BE49-F238E27FC236}">
                <a16:creationId xmlns:a16="http://schemas.microsoft.com/office/drawing/2014/main" id="{B9701530-192F-68B2-6CEE-A822AB89944B}"/>
              </a:ext>
            </a:extLst>
          </p:cNvPr>
          <p:cNvSpPr/>
          <p:nvPr/>
        </p:nvSpPr>
        <p:spPr>
          <a:xfrm>
            <a:off x="749555" y="2838450"/>
            <a:ext cx="1685925" cy="168592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20">
            <a:extLst>
              <a:ext uri="{FF2B5EF4-FFF2-40B4-BE49-F238E27FC236}">
                <a16:creationId xmlns:a16="http://schemas.microsoft.com/office/drawing/2014/main" id="{B5E6A84E-3DF8-E59D-B1A4-C41BE886CB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2435" y="1715948"/>
            <a:ext cx="1107992" cy="110799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9" name="Picture 18">
            <a:extLst>
              <a:ext uri="{FF2B5EF4-FFF2-40B4-BE49-F238E27FC236}">
                <a16:creationId xmlns:a16="http://schemas.microsoft.com/office/drawing/2014/main" id="{E713C76B-37DE-D106-8FB4-DB9DDBEEA3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1913" y="3947360"/>
            <a:ext cx="1148514" cy="11485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 name="Picture 19">
            <a:extLst>
              <a:ext uri="{FF2B5EF4-FFF2-40B4-BE49-F238E27FC236}">
                <a16:creationId xmlns:a16="http://schemas.microsoft.com/office/drawing/2014/main" id="{B451E180-61FB-3A28-8200-19957A1CA3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2435" y="5265080"/>
            <a:ext cx="972302" cy="95604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 name="Picture 21">
            <a:extLst>
              <a:ext uri="{FF2B5EF4-FFF2-40B4-BE49-F238E27FC236}">
                <a16:creationId xmlns:a16="http://schemas.microsoft.com/office/drawing/2014/main" id="{A4272C16-289F-D59A-D164-32BAC6E78F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2435" y="2910263"/>
            <a:ext cx="1107992" cy="87546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43" name="Straight Connector 42">
            <a:extLst>
              <a:ext uri="{FF2B5EF4-FFF2-40B4-BE49-F238E27FC236}">
                <a16:creationId xmlns:a16="http://schemas.microsoft.com/office/drawing/2014/main" id="{AED4DE2C-C06C-2D06-E330-9797FDD00A88}"/>
              </a:ext>
            </a:extLst>
          </p:cNvPr>
          <p:cNvCxnSpPr>
            <a:cxnSpLocks/>
            <a:stCxn id="31" idx="6"/>
          </p:cNvCxnSpPr>
          <p:nvPr/>
        </p:nvCxnSpPr>
        <p:spPr>
          <a:xfrm>
            <a:off x="2435480" y="3681413"/>
            <a:ext cx="3878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6AD1F03-3C83-D24D-833E-EDF2FC78E432}"/>
              </a:ext>
            </a:extLst>
          </p:cNvPr>
          <p:cNvCxnSpPr>
            <a:cxnSpLocks/>
          </p:cNvCxnSpPr>
          <p:nvPr/>
        </p:nvCxnSpPr>
        <p:spPr>
          <a:xfrm flipH="1">
            <a:off x="2823374" y="2133600"/>
            <a:ext cx="5551" cy="3643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82A0619E-22D0-2B60-6E66-ED2F25A23127}"/>
              </a:ext>
            </a:extLst>
          </p:cNvPr>
          <p:cNvCxnSpPr/>
          <p:nvPr/>
        </p:nvCxnSpPr>
        <p:spPr>
          <a:xfrm>
            <a:off x="2823374" y="2133600"/>
            <a:ext cx="10890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BB6AA69D-5DB1-C3FE-E0C8-155133F5DFA5}"/>
              </a:ext>
            </a:extLst>
          </p:cNvPr>
          <p:cNvCxnSpPr/>
          <p:nvPr/>
        </p:nvCxnSpPr>
        <p:spPr>
          <a:xfrm>
            <a:off x="2823374" y="3347996"/>
            <a:ext cx="10890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A5522737-2837-7AF8-8764-4D31C4DC67C1}"/>
              </a:ext>
            </a:extLst>
          </p:cNvPr>
          <p:cNvCxnSpPr/>
          <p:nvPr/>
        </p:nvCxnSpPr>
        <p:spPr>
          <a:xfrm>
            <a:off x="2823374" y="4562392"/>
            <a:ext cx="10890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AD22D9BE-91E8-AD1C-5696-57D549C6FF89}"/>
              </a:ext>
            </a:extLst>
          </p:cNvPr>
          <p:cNvCxnSpPr/>
          <p:nvPr/>
        </p:nvCxnSpPr>
        <p:spPr>
          <a:xfrm>
            <a:off x="2823374" y="5776788"/>
            <a:ext cx="10890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Rectangle 7">
            <a:extLst>
              <a:ext uri="{FF2B5EF4-FFF2-40B4-BE49-F238E27FC236}">
                <a16:creationId xmlns:a16="http://schemas.microsoft.com/office/drawing/2014/main" id="{0026CD34-0E52-D58B-2E4D-E61C569A8A10}"/>
              </a:ext>
            </a:extLst>
          </p:cNvPr>
          <p:cNvSpPr>
            <a:spLocks noChangeArrowheads="1"/>
          </p:cNvSpPr>
          <p:nvPr/>
        </p:nvSpPr>
        <p:spPr bwMode="auto">
          <a:xfrm>
            <a:off x="981864" y="3257791"/>
            <a:ext cx="1221305" cy="8295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PKI FORM FACTORS</a:t>
            </a:r>
          </a:p>
        </p:txBody>
      </p:sp>
      <p:grpSp>
        <p:nvGrpSpPr>
          <p:cNvPr id="57" name="Group 56">
            <a:extLst>
              <a:ext uri="{FF2B5EF4-FFF2-40B4-BE49-F238E27FC236}">
                <a16:creationId xmlns:a16="http://schemas.microsoft.com/office/drawing/2014/main" id="{6533ABB2-8E04-7594-CEF6-2953749ACBDE}"/>
              </a:ext>
            </a:extLst>
          </p:cNvPr>
          <p:cNvGrpSpPr/>
          <p:nvPr/>
        </p:nvGrpSpPr>
        <p:grpSpPr>
          <a:xfrm>
            <a:off x="5727647" y="2926359"/>
            <a:ext cx="5155422" cy="1107992"/>
            <a:chOff x="5600700" y="2228850"/>
            <a:chExt cx="5155422" cy="1107992"/>
          </a:xfrm>
        </p:grpSpPr>
        <p:sp>
          <p:nvSpPr>
            <p:cNvPr id="55" name="Rectangle: Rounded Corners 54">
              <a:extLst>
                <a:ext uri="{FF2B5EF4-FFF2-40B4-BE49-F238E27FC236}">
                  <a16:creationId xmlns:a16="http://schemas.microsoft.com/office/drawing/2014/main" id="{26C9D8F2-6010-AD5C-5082-F992316C6259}"/>
                </a:ext>
              </a:extLst>
            </p:cNvPr>
            <p:cNvSpPr/>
            <p:nvPr/>
          </p:nvSpPr>
          <p:spPr>
            <a:xfrm>
              <a:off x="5600700" y="2228850"/>
              <a:ext cx="5155422" cy="1107992"/>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14">
              <a:extLst>
                <a:ext uri="{FF2B5EF4-FFF2-40B4-BE49-F238E27FC236}">
                  <a16:creationId xmlns:a16="http://schemas.microsoft.com/office/drawing/2014/main" id="{C56A3E7E-FE6B-538D-AE7A-452FBA3D3620}"/>
                </a:ext>
              </a:extLst>
            </p:cNvPr>
            <p:cNvSpPr>
              <a:spLocks noChangeArrowheads="1"/>
            </p:cNvSpPr>
            <p:nvPr/>
          </p:nvSpPr>
          <p:spPr bwMode="auto">
            <a:xfrm>
              <a:off x="5941624" y="2495550"/>
              <a:ext cx="4517611" cy="583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100000"/>
                </a:lnSpc>
                <a:spcAft>
                  <a:spcPct val="0"/>
                </a:spcAft>
                <a:buClrTx/>
              </a:pPr>
              <a:r>
                <a:rPr lang="en-US" altLang="en-US" sz="1600" b="0" dirty="0">
                  <a:solidFill>
                    <a:schemeClr val="bg1"/>
                  </a:solidFill>
                  <a:latin typeface="Montserrat" panose="00000500000000000000" pitchFamily="50" charset="0"/>
                </a:rPr>
                <a:t>Compact and portable</a:t>
              </a:r>
            </a:p>
            <a:p>
              <a:pPr>
                <a:lnSpc>
                  <a:spcPct val="100000"/>
                </a:lnSpc>
                <a:spcAft>
                  <a:spcPct val="0"/>
                </a:spcAft>
                <a:buClrTx/>
              </a:pPr>
              <a:r>
                <a:rPr lang="en-US" altLang="en-US" sz="1600" b="0" dirty="0">
                  <a:solidFill>
                    <a:schemeClr val="bg1"/>
                  </a:solidFill>
                  <a:latin typeface="Montserrat" panose="00000500000000000000" pitchFamily="50" charset="0"/>
                </a:rPr>
                <a:t>Flexible customize</a:t>
              </a:r>
            </a:p>
          </p:txBody>
        </p:sp>
      </p:grpSp>
      <p:grpSp>
        <p:nvGrpSpPr>
          <p:cNvPr id="58" name="Group 57">
            <a:extLst>
              <a:ext uri="{FF2B5EF4-FFF2-40B4-BE49-F238E27FC236}">
                <a16:creationId xmlns:a16="http://schemas.microsoft.com/office/drawing/2014/main" id="{612D7D0E-C828-994E-20A8-759CCC010209}"/>
              </a:ext>
            </a:extLst>
          </p:cNvPr>
          <p:cNvGrpSpPr/>
          <p:nvPr/>
        </p:nvGrpSpPr>
        <p:grpSpPr>
          <a:xfrm>
            <a:off x="5727647" y="1616381"/>
            <a:ext cx="5155422" cy="1107992"/>
            <a:chOff x="5600700" y="2228850"/>
            <a:chExt cx="5155422" cy="1107992"/>
          </a:xfrm>
        </p:grpSpPr>
        <p:sp>
          <p:nvSpPr>
            <p:cNvPr id="59" name="Rectangle: Rounded Corners 58">
              <a:extLst>
                <a:ext uri="{FF2B5EF4-FFF2-40B4-BE49-F238E27FC236}">
                  <a16:creationId xmlns:a16="http://schemas.microsoft.com/office/drawing/2014/main" id="{0582B785-A0D4-034C-EA60-39710D696FEE}"/>
                </a:ext>
              </a:extLst>
            </p:cNvPr>
            <p:cNvSpPr/>
            <p:nvPr/>
          </p:nvSpPr>
          <p:spPr>
            <a:xfrm>
              <a:off x="5600700" y="2228850"/>
              <a:ext cx="5155422" cy="1107992"/>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14">
              <a:extLst>
                <a:ext uri="{FF2B5EF4-FFF2-40B4-BE49-F238E27FC236}">
                  <a16:creationId xmlns:a16="http://schemas.microsoft.com/office/drawing/2014/main" id="{273A4B9C-2A8D-6E8E-1A2A-92A6EBA7AC3B}"/>
                </a:ext>
              </a:extLst>
            </p:cNvPr>
            <p:cNvSpPr>
              <a:spLocks noChangeArrowheads="1"/>
            </p:cNvSpPr>
            <p:nvPr/>
          </p:nvSpPr>
          <p:spPr bwMode="auto">
            <a:xfrm>
              <a:off x="5941624" y="2495550"/>
              <a:ext cx="4517611" cy="583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100000"/>
                </a:lnSpc>
                <a:spcAft>
                  <a:spcPct val="0"/>
                </a:spcAft>
                <a:buClrTx/>
                <a:buFontTx/>
                <a:buNone/>
              </a:pPr>
              <a:r>
                <a:rPr lang="en-US" altLang="en-US" sz="1600" b="0" dirty="0">
                  <a:solidFill>
                    <a:schemeClr val="bg1"/>
                  </a:solidFill>
                  <a:latin typeface="Montserrat" panose="00000500000000000000" pitchFamily="50" charset="0"/>
                </a:rPr>
                <a:t>Multiple algorithms supported</a:t>
              </a:r>
            </a:p>
            <a:p>
              <a:pPr eaLnBrk="1">
                <a:lnSpc>
                  <a:spcPct val="100000"/>
                </a:lnSpc>
                <a:spcAft>
                  <a:spcPct val="0"/>
                </a:spcAft>
                <a:buClrTx/>
                <a:buFontTx/>
                <a:buNone/>
              </a:pPr>
              <a:r>
                <a:rPr lang="en-US" altLang="en-US" sz="1600" b="0" dirty="0">
                  <a:solidFill>
                    <a:schemeClr val="bg1"/>
                  </a:solidFill>
                  <a:latin typeface="Montserrat" panose="00000500000000000000" pitchFamily="50" charset="0"/>
                </a:rPr>
                <a:t>Security with a harden shell</a:t>
              </a:r>
            </a:p>
          </p:txBody>
        </p:sp>
      </p:grpSp>
      <p:grpSp>
        <p:nvGrpSpPr>
          <p:cNvPr id="7" name="Group 6">
            <a:extLst>
              <a:ext uri="{FF2B5EF4-FFF2-40B4-BE49-F238E27FC236}">
                <a16:creationId xmlns:a16="http://schemas.microsoft.com/office/drawing/2014/main" id="{A2554EE9-E73C-4A35-397F-FB727D846599}"/>
              </a:ext>
            </a:extLst>
          </p:cNvPr>
          <p:cNvGrpSpPr/>
          <p:nvPr/>
        </p:nvGrpSpPr>
        <p:grpSpPr>
          <a:xfrm>
            <a:off x="5700662" y="4236336"/>
            <a:ext cx="5155422" cy="2418463"/>
            <a:chOff x="5700662" y="4236336"/>
            <a:chExt cx="5155422" cy="2418463"/>
          </a:xfrm>
        </p:grpSpPr>
        <p:grpSp>
          <p:nvGrpSpPr>
            <p:cNvPr id="5" name="Group 4">
              <a:extLst>
                <a:ext uri="{FF2B5EF4-FFF2-40B4-BE49-F238E27FC236}">
                  <a16:creationId xmlns:a16="http://schemas.microsoft.com/office/drawing/2014/main" id="{3C9339AD-C29B-3C29-632A-5252CF6B3057}"/>
                </a:ext>
              </a:extLst>
            </p:cNvPr>
            <p:cNvGrpSpPr/>
            <p:nvPr/>
          </p:nvGrpSpPr>
          <p:grpSpPr>
            <a:xfrm>
              <a:off x="5700662" y="4236336"/>
              <a:ext cx="5155422" cy="2418463"/>
              <a:chOff x="5700662" y="4236336"/>
              <a:chExt cx="5155422" cy="2418463"/>
            </a:xfrm>
          </p:grpSpPr>
          <p:grpSp>
            <p:nvGrpSpPr>
              <p:cNvPr id="4" name="Group 3">
                <a:extLst>
                  <a:ext uri="{FF2B5EF4-FFF2-40B4-BE49-F238E27FC236}">
                    <a16:creationId xmlns:a16="http://schemas.microsoft.com/office/drawing/2014/main" id="{15C343CD-C02F-67FF-384E-2BECB5134481}"/>
                  </a:ext>
                </a:extLst>
              </p:cNvPr>
              <p:cNvGrpSpPr/>
              <p:nvPr/>
            </p:nvGrpSpPr>
            <p:grpSpPr>
              <a:xfrm>
                <a:off x="5700662" y="4236336"/>
                <a:ext cx="5155422" cy="2418463"/>
                <a:chOff x="5700662" y="4236336"/>
                <a:chExt cx="5155422" cy="2418463"/>
              </a:xfrm>
            </p:grpSpPr>
            <p:grpSp>
              <p:nvGrpSpPr>
                <p:cNvPr id="61" name="Group 60">
                  <a:extLst>
                    <a:ext uri="{FF2B5EF4-FFF2-40B4-BE49-F238E27FC236}">
                      <a16:creationId xmlns:a16="http://schemas.microsoft.com/office/drawing/2014/main" id="{32E6DB12-E254-CAC1-3533-8AEDDAB3B3C2}"/>
                    </a:ext>
                  </a:extLst>
                </p:cNvPr>
                <p:cNvGrpSpPr/>
                <p:nvPr/>
              </p:nvGrpSpPr>
              <p:grpSpPr>
                <a:xfrm>
                  <a:off x="5700662" y="4236336"/>
                  <a:ext cx="5155422" cy="2418463"/>
                  <a:chOff x="5600700" y="2228849"/>
                  <a:chExt cx="5155422" cy="2418463"/>
                </a:xfrm>
              </p:grpSpPr>
              <p:sp>
                <p:nvSpPr>
                  <p:cNvPr id="62" name="Rectangle: Rounded Corners 61">
                    <a:extLst>
                      <a:ext uri="{FF2B5EF4-FFF2-40B4-BE49-F238E27FC236}">
                        <a16:creationId xmlns:a16="http://schemas.microsoft.com/office/drawing/2014/main" id="{7AC6D042-A326-3264-C548-E9B7CE3D43B5}"/>
                      </a:ext>
                    </a:extLst>
                  </p:cNvPr>
                  <p:cNvSpPr/>
                  <p:nvPr/>
                </p:nvSpPr>
                <p:spPr>
                  <a:xfrm>
                    <a:off x="5600700" y="2228849"/>
                    <a:ext cx="5155422" cy="2418463"/>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14">
                    <a:extLst>
                      <a:ext uri="{FF2B5EF4-FFF2-40B4-BE49-F238E27FC236}">
                        <a16:creationId xmlns:a16="http://schemas.microsoft.com/office/drawing/2014/main" id="{F51378B8-B7B8-9530-1E4A-F494F1A0B1B3}"/>
                      </a:ext>
                    </a:extLst>
                  </p:cNvPr>
                  <p:cNvSpPr>
                    <a:spLocks noChangeArrowheads="1"/>
                  </p:cNvSpPr>
                  <p:nvPr/>
                </p:nvSpPr>
                <p:spPr bwMode="auto">
                  <a:xfrm>
                    <a:off x="5941624" y="2495550"/>
                    <a:ext cx="4417649" cy="19538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buSzPct val="100000"/>
                      <a:defRPr/>
                    </a:pPr>
                    <a:r>
                      <a:rPr lang="en-US" altLang="en-US" sz="1600" b="1" dirty="0">
                        <a:solidFill>
                          <a:schemeClr val="bg1"/>
                        </a:solidFill>
                        <a:latin typeface="Montserrat" panose="00000500000000000000" pitchFamily="50" charset="0"/>
                        <a:ea typeface="+mn-ea"/>
                      </a:rPr>
                      <a:t>Cryptographic APIs</a:t>
                    </a:r>
                  </a:p>
                  <a:p>
                    <a:pPr eaLnBrk="1">
                      <a:buSzPct val="100000"/>
                      <a:defRPr/>
                    </a:pPr>
                    <a:r>
                      <a:rPr lang="en-US" altLang="en-US" sz="1600" b="0" dirty="0">
                        <a:solidFill>
                          <a:schemeClr val="bg1"/>
                        </a:solidFill>
                        <a:latin typeface="Montserrat" panose="00000500000000000000" pitchFamily="50" charset="0"/>
                        <a:ea typeface="+mn-ea"/>
                      </a:rPr>
                      <a:t>Create your own PKI services.</a:t>
                    </a:r>
                  </a:p>
                  <a:p>
                    <a:pPr eaLnBrk="1">
                      <a:buSzPct val="100000"/>
                      <a:defRPr/>
                    </a:pPr>
                    <a:r>
                      <a:rPr lang="en-US" altLang="en-US" sz="1600" b="0" dirty="0">
                        <a:solidFill>
                          <a:schemeClr val="bg1"/>
                        </a:solidFill>
                        <a:latin typeface="Montserrat" panose="00000500000000000000" pitchFamily="50" charset="0"/>
                        <a:ea typeface="+mn-ea"/>
                      </a:rPr>
                      <a:t> Microsoft Crypto API (</a:t>
                    </a:r>
                    <a:r>
                      <a:rPr lang="en-US" altLang="en-US" sz="1600" b="0" dirty="0" err="1">
                        <a:solidFill>
                          <a:schemeClr val="bg1"/>
                        </a:solidFill>
                        <a:latin typeface="Montserrat" panose="00000500000000000000" pitchFamily="50" charset="0"/>
                        <a:ea typeface="+mn-ea"/>
                      </a:rPr>
                      <a:t>CAPI</a:t>
                    </a:r>
                    <a:r>
                      <a:rPr lang="en-US" altLang="en-US" sz="1600" b="0" dirty="0">
                        <a:solidFill>
                          <a:schemeClr val="bg1"/>
                        </a:solidFill>
                        <a:latin typeface="Montserrat" panose="00000500000000000000" pitchFamily="50" charset="0"/>
                        <a:ea typeface="+mn-ea"/>
                      </a:rPr>
                      <a:t>)</a:t>
                    </a:r>
                  </a:p>
                  <a:p>
                    <a:pPr marL="4763" eaLnBrk="1">
                      <a:buClr>
                        <a:srgbClr val="002060"/>
                      </a:buClr>
                      <a:buSzPct val="45000"/>
                      <a:defRPr/>
                    </a:pPr>
                    <a:r>
                      <a:rPr lang="en-US" altLang="en-US" sz="1600" b="0" dirty="0" err="1">
                        <a:solidFill>
                          <a:schemeClr val="bg1"/>
                        </a:solidFill>
                        <a:latin typeface="Montserrat" panose="00000500000000000000" pitchFamily="50" charset="0"/>
                        <a:ea typeface="+mn-ea"/>
                      </a:rPr>
                      <a:t>PKCS</a:t>
                    </a:r>
                    <a:r>
                      <a:rPr lang="en-US" altLang="en-US" sz="1600" b="0" dirty="0">
                        <a:solidFill>
                          <a:schemeClr val="bg1"/>
                        </a:solidFill>
                        <a:latin typeface="Montserrat" panose="00000500000000000000" pitchFamily="50" charset="0"/>
                        <a:ea typeface="+mn-ea"/>
                      </a:rPr>
                      <a:t> #11</a:t>
                    </a:r>
                  </a:p>
                  <a:p>
                    <a:pPr marL="4763" eaLnBrk="1">
                      <a:buClr>
                        <a:srgbClr val="002060"/>
                      </a:buClr>
                      <a:buSzPct val="45000"/>
                      <a:defRPr/>
                    </a:pPr>
                    <a:r>
                      <a:rPr lang="en-US" altLang="en-US" sz="1600" b="0" dirty="0">
                        <a:solidFill>
                          <a:schemeClr val="bg1"/>
                        </a:solidFill>
                        <a:latin typeface="Montserrat" panose="00000500000000000000" pitchFamily="50" charset="0"/>
                        <a:ea typeface="+mn-ea"/>
                      </a:rPr>
                      <a:t>PC/SC</a:t>
                    </a:r>
                  </a:p>
                </p:txBody>
              </p:sp>
            </p:grpSp>
            <p:sp>
              <p:nvSpPr>
                <p:cNvPr id="64" name="Oval 63">
                  <a:extLst>
                    <a:ext uri="{FF2B5EF4-FFF2-40B4-BE49-F238E27FC236}">
                      <a16:creationId xmlns:a16="http://schemas.microsoft.com/office/drawing/2014/main" id="{8FE22FE2-FE09-943D-D1EF-AA6F9C12597B}"/>
                    </a:ext>
                  </a:extLst>
                </p:cNvPr>
                <p:cNvSpPr/>
                <p:nvPr/>
              </p:nvSpPr>
              <p:spPr>
                <a:xfrm>
                  <a:off x="5880111" y="5415887"/>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Oval 64">
                <a:extLst>
                  <a:ext uri="{FF2B5EF4-FFF2-40B4-BE49-F238E27FC236}">
                    <a16:creationId xmlns:a16="http://schemas.microsoft.com/office/drawing/2014/main" id="{48FB6105-CC73-F77D-F059-FC7231924EE4}"/>
                  </a:ext>
                </a:extLst>
              </p:cNvPr>
              <p:cNvSpPr/>
              <p:nvPr/>
            </p:nvSpPr>
            <p:spPr>
              <a:xfrm>
                <a:off x="5880111" y="5798540"/>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Oval 65">
              <a:extLst>
                <a:ext uri="{FF2B5EF4-FFF2-40B4-BE49-F238E27FC236}">
                  <a16:creationId xmlns:a16="http://schemas.microsoft.com/office/drawing/2014/main" id="{E4780A73-F77F-AE2B-3E19-4B309B05670B}"/>
                </a:ext>
              </a:extLst>
            </p:cNvPr>
            <p:cNvSpPr/>
            <p:nvPr/>
          </p:nvSpPr>
          <p:spPr>
            <a:xfrm>
              <a:off x="5880111" y="6189134"/>
              <a:ext cx="128016" cy="128187"/>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7">
            <a:extLst>
              <a:ext uri="{FF2B5EF4-FFF2-40B4-BE49-F238E27FC236}">
                <a16:creationId xmlns:a16="http://schemas.microsoft.com/office/drawing/2014/main" id="{996FE29A-DA92-DCF3-D26D-B123815F84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60610" y="439826"/>
            <a:ext cx="1698625" cy="641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10">
            <a:extLst>
              <a:ext uri="{FF2B5EF4-FFF2-40B4-BE49-F238E27FC236}">
                <a16:creationId xmlns:a16="http://schemas.microsoft.com/office/drawing/2014/main" id="{D959B5CB-4F20-5F55-3BD6-47C73593E24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5610" y="433476"/>
            <a:ext cx="1539875" cy="579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6922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animEffect transition="in" filter="fade">
                                      <p:cBhvr>
                                        <p:cTn id="9" dur="750"/>
                                        <p:tgtEl>
                                          <p:spTgt spid="45"/>
                                        </p:tgtEl>
                                      </p:cBhvr>
                                    </p:animEffect>
                                  </p:childTnLst>
                                </p:cTn>
                              </p:par>
                              <p:par>
                                <p:cTn id="10" presetID="10" presetClass="entr" presetSubtype="0" fill="hold" nodeType="with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750"/>
                                        <p:tgtEl>
                                          <p:spTgt spid="48"/>
                                        </p:tgtEl>
                                      </p:cBhvr>
                                    </p:animEffect>
                                  </p:childTnLst>
                                </p:cTn>
                              </p:par>
                              <p:par>
                                <p:cTn id="13" presetID="10"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750"/>
                                        <p:tgtEl>
                                          <p:spTgt spid="49"/>
                                        </p:tgtEl>
                                      </p:cBhvr>
                                    </p:animEffect>
                                  </p:childTnLst>
                                </p:cTn>
                              </p:par>
                              <p:par>
                                <p:cTn id="16" presetID="10"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childTnLst>
                                </p:cTn>
                              </p:par>
                              <p:par>
                                <p:cTn id="19" presetID="10"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1500"/>
                                        <p:tgtEl>
                                          <p:spTgt spid="51"/>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stCondLst>
                                    <p:cond delay="0"/>
                                  </p:stCondLst>
                                  <p:childTnLst>
                                    <p:set>
                                      <p:cBhvr additive="repl">
                                        <p:cTn id="25" dur="1" fill="hold">
                                          <p:stCondLst>
                                            <p:cond delay="0"/>
                                          </p:stCondLst>
                                        </p:cTn>
                                        <p:tgtEl>
                                          <p:spTgt spid="38"/>
                                        </p:tgtEl>
                                        <p:attrNameLst>
                                          <p:attrName>style.visibility</p:attrName>
                                        </p:attrNameLst>
                                      </p:cBhvr>
                                      <p:to>
                                        <p:strVal val="visible"/>
                                      </p:to>
                                    </p:set>
                                    <p:animEffect transition="in" filter="strips(downLeft)">
                                      <p:cBhvr additive="repl">
                                        <p:cTn id="26" dur="500"/>
                                        <p:tgtEl>
                                          <p:spTgt spid="38"/>
                                        </p:tgtEl>
                                      </p:cBhvr>
                                    </p:animEffect>
                                  </p:childTnLst>
                                </p:cTn>
                              </p:par>
                              <p:par>
                                <p:cTn id="27" presetID="2" presetClass="entr" presetSubtype="2"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fill="hold"/>
                                        <p:tgtEl>
                                          <p:spTgt spid="58"/>
                                        </p:tgtEl>
                                        <p:attrNameLst>
                                          <p:attrName>ppt_x</p:attrName>
                                        </p:attrNameLst>
                                      </p:cBhvr>
                                      <p:tavLst>
                                        <p:tav tm="0">
                                          <p:val>
                                            <p:strVal val="1+#ppt_w/2"/>
                                          </p:val>
                                        </p:tav>
                                        <p:tav tm="100000">
                                          <p:val>
                                            <p:strVal val="#ppt_x"/>
                                          </p:val>
                                        </p:tav>
                                      </p:tavLst>
                                    </p:anim>
                                    <p:anim calcmode="lin" valueType="num">
                                      <p:cBhvr additive="base">
                                        <p:cTn id="30" dur="500" fill="hold"/>
                                        <p:tgtEl>
                                          <p:spTgt spid="58"/>
                                        </p:tgtEl>
                                        <p:attrNameLst>
                                          <p:attrName>ppt_y</p:attrName>
                                        </p:attrNameLst>
                                      </p:cBhvr>
                                      <p:tavLst>
                                        <p:tav tm="0">
                                          <p:val>
                                            <p:strVal val="#ppt_y"/>
                                          </p:val>
                                        </p:tav>
                                        <p:tav tm="100000">
                                          <p:val>
                                            <p:strVal val="#ppt_y"/>
                                          </p:val>
                                        </p:tav>
                                      </p:tavLst>
                                    </p:anim>
                                  </p:childTnLst>
                                </p:cTn>
                              </p:par>
                              <p:par>
                                <p:cTn id="31" presetID="18" presetClass="entr" presetSubtype="12" fill="hold" nodeType="withEffect">
                                  <p:stCondLst>
                                    <p:cond delay="0"/>
                                  </p:stCondLst>
                                  <p:childTnLst>
                                    <p:set>
                                      <p:cBhvr additive="repl">
                                        <p:cTn id="32" dur="1" fill="hold">
                                          <p:stCondLst>
                                            <p:cond delay="0"/>
                                          </p:stCondLst>
                                        </p:cTn>
                                        <p:tgtEl>
                                          <p:spTgt spid="41"/>
                                        </p:tgtEl>
                                        <p:attrNameLst>
                                          <p:attrName>style.visibility</p:attrName>
                                        </p:attrNameLst>
                                      </p:cBhvr>
                                      <p:to>
                                        <p:strVal val="visible"/>
                                      </p:to>
                                    </p:set>
                                    <p:animEffect transition="in" filter="strips(downLeft)">
                                      <p:cBhvr additive="repl">
                                        <p:cTn id="33" dur="500"/>
                                        <p:tgtEl>
                                          <p:spTgt spid="41"/>
                                        </p:tgtEl>
                                      </p:cBhvr>
                                    </p:animEffect>
                                  </p:childTnLst>
                                </p:cTn>
                              </p:par>
                              <p:par>
                                <p:cTn id="34" presetID="18" presetClass="entr" presetSubtype="12" fill="hold" nodeType="withEffect">
                                  <p:stCondLst>
                                    <p:cond delay="0"/>
                                  </p:stCondLst>
                                  <p:childTnLst>
                                    <p:set>
                                      <p:cBhvr additive="repl">
                                        <p:cTn id="35" dur="1" fill="hold">
                                          <p:stCondLst>
                                            <p:cond delay="0"/>
                                          </p:stCondLst>
                                        </p:cTn>
                                        <p:tgtEl>
                                          <p:spTgt spid="39"/>
                                        </p:tgtEl>
                                        <p:attrNameLst>
                                          <p:attrName>style.visibility</p:attrName>
                                        </p:attrNameLst>
                                      </p:cBhvr>
                                      <p:to>
                                        <p:strVal val="visible"/>
                                      </p:to>
                                    </p:set>
                                    <p:animEffect transition="in" filter="strips(downLeft)">
                                      <p:cBhvr additive="repl">
                                        <p:cTn id="36" dur="500"/>
                                        <p:tgtEl>
                                          <p:spTgt spid="39"/>
                                        </p:tgtEl>
                                      </p:cBhvr>
                                    </p:animEffect>
                                  </p:childTnLst>
                                </p:cTn>
                              </p:par>
                              <p:par>
                                <p:cTn id="37" presetID="2" presetClass="entr" presetSubtype="2"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additive="base">
                                        <p:cTn id="39" dur="500" fill="hold"/>
                                        <p:tgtEl>
                                          <p:spTgt spid="57"/>
                                        </p:tgtEl>
                                        <p:attrNameLst>
                                          <p:attrName>ppt_x</p:attrName>
                                        </p:attrNameLst>
                                      </p:cBhvr>
                                      <p:tavLst>
                                        <p:tav tm="0">
                                          <p:val>
                                            <p:strVal val="1+#ppt_w/2"/>
                                          </p:val>
                                        </p:tav>
                                        <p:tav tm="100000">
                                          <p:val>
                                            <p:strVal val="#ppt_x"/>
                                          </p:val>
                                        </p:tav>
                                      </p:tavLst>
                                    </p:anim>
                                    <p:anim calcmode="lin" valueType="num">
                                      <p:cBhvr additive="base">
                                        <p:cTn id="40" dur="500" fill="hold"/>
                                        <p:tgtEl>
                                          <p:spTgt spid="57"/>
                                        </p:tgtEl>
                                        <p:attrNameLst>
                                          <p:attrName>ppt_y</p:attrName>
                                        </p:attrNameLst>
                                      </p:cBhvr>
                                      <p:tavLst>
                                        <p:tav tm="0">
                                          <p:val>
                                            <p:strVal val="#ppt_y"/>
                                          </p:val>
                                        </p:tav>
                                        <p:tav tm="100000">
                                          <p:val>
                                            <p:strVal val="#ppt_y"/>
                                          </p:val>
                                        </p:tav>
                                      </p:tavLst>
                                    </p:anim>
                                  </p:childTnLst>
                                </p:cTn>
                              </p:par>
                              <p:par>
                                <p:cTn id="41" presetID="18" presetClass="entr" presetSubtype="12" fill="hold" nodeType="withEffect">
                                  <p:stCondLst>
                                    <p:cond delay="0"/>
                                  </p:stCondLst>
                                  <p:childTnLst>
                                    <p:set>
                                      <p:cBhvr additive="repl">
                                        <p:cTn id="42" dur="1" fill="hold">
                                          <p:stCondLst>
                                            <p:cond delay="0"/>
                                          </p:stCondLst>
                                        </p:cTn>
                                        <p:tgtEl>
                                          <p:spTgt spid="40"/>
                                        </p:tgtEl>
                                        <p:attrNameLst>
                                          <p:attrName>style.visibility</p:attrName>
                                        </p:attrNameLst>
                                      </p:cBhvr>
                                      <p:to>
                                        <p:strVal val="visible"/>
                                      </p:to>
                                    </p:set>
                                    <p:animEffect transition="in" filter="strips(downLeft)">
                                      <p:cBhvr additive="repl">
                                        <p:cTn id="43" dur="500"/>
                                        <p:tgtEl>
                                          <p:spTgt spid="40"/>
                                        </p:tgtEl>
                                      </p:cBhvr>
                                    </p:animEffect>
                                  </p:childTnLst>
                                </p:cTn>
                              </p:par>
                              <p:par>
                                <p:cTn id="44" presetID="2" presetClass="entr" presetSubtype="2"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1+#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1508380" y="525249"/>
            <a:ext cx="3570656" cy="538385"/>
          </a:xfrm>
        </p:spPr>
        <p:txBody>
          <a:bodyPr/>
          <a:lstStyle/>
          <a:p>
            <a:r>
              <a:rPr lang="en-US" sz="3000" dirty="0">
                <a:solidFill>
                  <a:srgbClr val="0068FF"/>
                </a:solidFill>
                <a:latin typeface="Montserrat" panose="00000500000000000000" pitchFamily="50" charset="0"/>
              </a:rPr>
              <a:t>User Experience</a:t>
            </a:r>
          </a:p>
        </p:txBody>
      </p:sp>
      <p:sp>
        <p:nvSpPr>
          <p:cNvPr id="9" name="Oval 8">
            <a:extLst>
              <a:ext uri="{FF2B5EF4-FFF2-40B4-BE49-F238E27FC236}">
                <a16:creationId xmlns:a16="http://schemas.microsoft.com/office/drawing/2014/main" id="{A0A11A2B-BFE8-0EC8-F13B-C72CCE3D22CC}"/>
              </a:ext>
            </a:extLst>
          </p:cNvPr>
          <p:cNvSpPr/>
          <p:nvPr/>
        </p:nvSpPr>
        <p:spPr>
          <a:xfrm>
            <a:off x="10613877" y="501606"/>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A2EFCD6-334A-CAD4-4284-4B8657706BB4}"/>
              </a:ext>
            </a:extLst>
          </p:cNvPr>
          <p:cNvGrpSpPr/>
          <p:nvPr/>
        </p:nvGrpSpPr>
        <p:grpSpPr>
          <a:xfrm>
            <a:off x="749555" y="538644"/>
            <a:ext cx="608989" cy="542532"/>
            <a:chOff x="1800836" y="692330"/>
            <a:chExt cx="385893" cy="343782"/>
          </a:xfrm>
        </p:grpSpPr>
        <p:sp>
          <p:nvSpPr>
            <p:cNvPr id="8" name="Hexagon 7">
              <a:extLst>
                <a:ext uri="{FF2B5EF4-FFF2-40B4-BE49-F238E27FC236}">
                  <a16:creationId xmlns:a16="http://schemas.microsoft.com/office/drawing/2014/main" id="{73465883-B29D-DE61-5DE6-043EE575CBEE}"/>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1" name="Graphic 10" descr="Brainstorm outline">
              <a:extLst>
                <a:ext uri="{FF2B5EF4-FFF2-40B4-BE49-F238E27FC236}">
                  <a16:creationId xmlns:a16="http://schemas.microsoft.com/office/drawing/2014/main" id="{1BA974FB-7E84-D251-5991-3F67A4DB6FA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pic>
        <p:nvPicPr>
          <p:cNvPr id="3" name="Picture 7">
            <a:extLst>
              <a:ext uri="{FF2B5EF4-FFF2-40B4-BE49-F238E27FC236}">
                <a16:creationId xmlns:a16="http://schemas.microsoft.com/office/drawing/2014/main" id="{427B45DF-167B-2765-8872-3A9359DD33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0610" y="552362"/>
            <a:ext cx="1698625" cy="641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10">
            <a:extLst>
              <a:ext uri="{FF2B5EF4-FFF2-40B4-BE49-F238E27FC236}">
                <a16:creationId xmlns:a16="http://schemas.microsoft.com/office/drawing/2014/main" id="{E02CA087-E08D-A5EC-E4D3-591BD1AF15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5610" y="546012"/>
            <a:ext cx="1539875" cy="579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 name="Group 3">
            <a:extLst>
              <a:ext uri="{FF2B5EF4-FFF2-40B4-BE49-F238E27FC236}">
                <a16:creationId xmlns:a16="http://schemas.microsoft.com/office/drawing/2014/main" id="{82B42A01-C246-F62D-807B-D4816CF85908}"/>
              </a:ext>
            </a:extLst>
          </p:cNvPr>
          <p:cNvGrpSpPr/>
          <p:nvPr/>
        </p:nvGrpSpPr>
        <p:grpSpPr>
          <a:xfrm>
            <a:off x="1510787" y="1956504"/>
            <a:ext cx="9000539" cy="1090493"/>
            <a:chOff x="1997898" y="1700131"/>
            <a:chExt cx="9000539" cy="1090493"/>
          </a:xfrm>
        </p:grpSpPr>
        <p:grpSp>
          <p:nvGrpSpPr>
            <p:cNvPr id="5" name="Group 4">
              <a:extLst>
                <a:ext uri="{FF2B5EF4-FFF2-40B4-BE49-F238E27FC236}">
                  <a16:creationId xmlns:a16="http://schemas.microsoft.com/office/drawing/2014/main" id="{D4C9DB2C-0298-0BC6-76EB-1C23D07FC01B}"/>
                </a:ext>
              </a:extLst>
            </p:cNvPr>
            <p:cNvGrpSpPr/>
            <p:nvPr/>
          </p:nvGrpSpPr>
          <p:grpSpPr>
            <a:xfrm>
              <a:off x="1997898" y="1700131"/>
              <a:ext cx="9000539" cy="1090493"/>
              <a:chOff x="1997898" y="1700131"/>
              <a:chExt cx="9000539" cy="1090493"/>
            </a:xfrm>
          </p:grpSpPr>
          <p:sp>
            <p:nvSpPr>
              <p:cNvPr id="10" name="Rectangle 9">
                <a:extLst>
                  <a:ext uri="{FF2B5EF4-FFF2-40B4-BE49-F238E27FC236}">
                    <a16:creationId xmlns:a16="http://schemas.microsoft.com/office/drawing/2014/main" id="{6D21CBAB-C55F-4D39-5D58-C62375EE7EB9}"/>
                  </a:ext>
                </a:extLst>
              </p:cNvPr>
              <p:cNvSpPr/>
              <p:nvPr/>
            </p:nvSpPr>
            <p:spPr>
              <a:xfrm>
                <a:off x="2746049" y="1752271"/>
                <a:ext cx="8252388" cy="1007983"/>
              </a:xfrm>
              <a:prstGeom prst="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166700B3-AB83-C122-290D-62A8C7513068}"/>
                  </a:ext>
                </a:extLst>
              </p:cNvPr>
              <p:cNvGrpSpPr/>
              <p:nvPr/>
            </p:nvGrpSpPr>
            <p:grpSpPr>
              <a:xfrm>
                <a:off x="1997898" y="1700131"/>
                <a:ext cx="1089038" cy="1090493"/>
                <a:chOff x="1997898" y="1700131"/>
                <a:chExt cx="1089038" cy="1090493"/>
              </a:xfrm>
            </p:grpSpPr>
            <p:sp>
              <p:nvSpPr>
                <p:cNvPr id="15" name="Oval 14">
                  <a:extLst>
                    <a:ext uri="{FF2B5EF4-FFF2-40B4-BE49-F238E27FC236}">
                      <a16:creationId xmlns:a16="http://schemas.microsoft.com/office/drawing/2014/main" id="{5054B5EC-D53C-668E-0F2C-0B0E3C0FC8B2}"/>
                    </a:ext>
                  </a:extLst>
                </p:cNvPr>
                <p:cNvSpPr/>
                <p:nvPr/>
              </p:nvSpPr>
              <p:spPr>
                <a:xfrm>
                  <a:off x="1997898" y="1700131"/>
                  <a:ext cx="1089038" cy="1090493"/>
                </a:xfrm>
                <a:prstGeom prst="ellipse">
                  <a:avLst/>
                </a:prstGeom>
                <a:solidFill>
                  <a:srgbClr val="FFCC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EEDC9F9-9734-4441-264F-44FDDF166DF3}"/>
                    </a:ext>
                  </a:extLst>
                </p:cNvPr>
                <p:cNvSpPr txBox="1"/>
                <p:nvPr/>
              </p:nvSpPr>
              <p:spPr>
                <a:xfrm>
                  <a:off x="2187767" y="1816889"/>
                  <a:ext cx="709300" cy="861774"/>
                </a:xfrm>
                <a:prstGeom prst="rect">
                  <a:avLst/>
                </a:prstGeom>
                <a:noFill/>
              </p:spPr>
              <p:txBody>
                <a:bodyPr wrap="square" rtlCol="0">
                  <a:spAutoFit/>
                </a:bodyPr>
                <a:lstStyle/>
                <a:p>
                  <a:pPr algn="ctr"/>
                  <a:r>
                    <a:rPr lang="en-US" sz="5000" b="1" dirty="0">
                      <a:solidFill>
                        <a:schemeClr val="bg1"/>
                      </a:solidFill>
                      <a:latin typeface="Montserrat" panose="00000500000000000000" pitchFamily="50" charset="0"/>
                    </a:rPr>
                    <a:t>1</a:t>
                  </a:r>
                </a:p>
              </p:txBody>
            </p:sp>
          </p:grpSp>
        </p:grpSp>
        <p:sp>
          <p:nvSpPr>
            <p:cNvPr id="7" name="Content Placeholder 2">
              <a:extLst>
                <a:ext uri="{FF2B5EF4-FFF2-40B4-BE49-F238E27FC236}">
                  <a16:creationId xmlns:a16="http://schemas.microsoft.com/office/drawing/2014/main" id="{ADED2CBA-B5E6-F088-9BEA-61A738BBB496}"/>
                </a:ext>
              </a:extLst>
            </p:cNvPr>
            <p:cNvSpPr txBox="1">
              <a:spLocks/>
            </p:cNvSpPr>
            <p:nvPr/>
          </p:nvSpPr>
          <p:spPr>
            <a:xfrm>
              <a:off x="3198200" y="1843995"/>
              <a:ext cx="7688972" cy="82625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sz="1600" dirty="0">
                  <a:solidFill>
                    <a:schemeClr val="bg1"/>
                  </a:solidFill>
                  <a:latin typeface="Montserrat" panose="00000500000000000000" pitchFamily="50" charset="0"/>
                </a:rPr>
                <a:t>This is the cost-effective solution with fully integrated variety authentication/validator methods</a:t>
              </a:r>
            </a:p>
            <a:p>
              <a:endParaRPr lang="en-US" altLang="en-US" sz="1600" dirty="0">
                <a:solidFill>
                  <a:schemeClr val="bg1"/>
                </a:solidFill>
                <a:latin typeface="Montserrat" panose="00000500000000000000" pitchFamily="50" charset="0"/>
              </a:endParaRPr>
            </a:p>
            <a:p>
              <a:endParaRPr lang="en-US" sz="1600" dirty="0">
                <a:solidFill>
                  <a:schemeClr val="bg1"/>
                </a:solidFill>
                <a:latin typeface="Montserrat" panose="00000500000000000000" pitchFamily="50" charset="0"/>
              </a:endParaRPr>
            </a:p>
          </p:txBody>
        </p:sp>
      </p:grpSp>
      <p:grpSp>
        <p:nvGrpSpPr>
          <p:cNvPr id="17" name="Group 16">
            <a:extLst>
              <a:ext uri="{FF2B5EF4-FFF2-40B4-BE49-F238E27FC236}">
                <a16:creationId xmlns:a16="http://schemas.microsoft.com/office/drawing/2014/main" id="{591BAAEE-3C31-6B75-91AF-7289ACD666B7}"/>
              </a:ext>
            </a:extLst>
          </p:cNvPr>
          <p:cNvGrpSpPr/>
          <p:nvPr/>
        </p:nvGrpSpPr>
        <p:grpSpPr>
          <a:xfrm>
            <a:off x="1267764" y="5036776"/>
            <a:ext cx="9243561" cy="1090493"/>
            <a:chOff x="1997898" y="1700131"/>
            <a:chExt cx="9243561" cy="1090493"/>
          </a:xfrm>
        </p:grpSpPr>
        <p:grpSp>
          <p:nvGrpSpPr>
            <p:cNvPr id="18" name="Group 17">
              <a:extLst>
                <a:ext uri="{FF2B5EF4-FFF2-40B4-BE49-F238E27FC236}">
                  <a16:creationId xmlns:a16="http://schemas.microsoft.com/office/drawing/2014/main" id="{48AA220C-A8EF-4916-7F18-67D1EDFCCFA7}"/>
                </a:ext>
              </a:extLst>
            </p:cNvPr>
            <p:cNvGrpSpPr/>
            <p:nvPr/>
          </p:nvGrpSpPr>
          <p:grpSpPr>
            <a:xfrm>
              <a:off x="1997898" y="1700131"/>
              <a:ext cx="9243561" cy="1090493"/>
              <a:chOff x="1997898" y="1700131"/>
              <a:chExt cx="9243561" cy="1090493"/>
            </a:xfrm>
          </p:grpSpPr>
          <p:sp>
            <p:nvSpPr>
              <p:cNvPr id="20" name="Rectangle 19">
                <a:extLst>
                  <a:ext uri="{FF2B5EF4-FFF2-40B4-BE49-F238E27FC236}">
                    <a16:creationId xmlns:a16="http://schemas.microsoft.com/office/drawing/2014/main" id="{7DAAE909-777E-38F9-61AF-1202E563CDE8}"/>
                  </a:ext>
                </a:extLst>
              </p:cNvPr>
              <p:cNvSpPr/>
              <p:nvPr/>
            </p:nvSpPr>
            <p:spPr>
              <a:xfrm>
                <a:off x="2746048" y="1752271"/>
                <a:ext cx="8495411" cy="1007983"/>
              </a:xfrm>
              <a:prstGeom prst="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E031A05-4672-ECC8-766F-EC903D84A56A}"/>
                  </a:ext>
                </a:extLst>
              </p:cNvPr>
              <p:cNvGrpSpPr/>
              <p:nvPr/>
            </p:nvGrpSpPr>
            <p:grpSpPr>
              <a:xfrm>
                <a:off x="1997898" y="1700131"/>
                <a:ext cx="1089038" cy="1090493"/>
                <a:chOff x="1997898" y="1700131"/>
                <a:chExt cx="1089038" cy="1090493"/>
              </a:xfrm>
            </p:grpSpPr>
            <p:sp>
              <p:nvSpPr>
                <p:cNvPr id="22" name="Oval 21">
                  <a:extLst>
                    <a:ext uri="{FF2B5EF4-FFF2-40B4-BE49-F238E27FC236}">
                      <a16:creationId xmlns:a16="http://schemas.microsoft.com/office/drawing/2014/main" id="{762ACDE2-3F37-43C3-444E-B5DBB8CB7A3B}"/>
                    </a:ext>
                  </a:extLst>
                </p:cNvPr>
                <p:cNvSpPr/>
                <p:nvPr/>
              </p:nvSpPr>
              <p:spPr>
                <a:xfrm>
                  <a:off x="1997898" y="1700131"/>
                  <a:ext cx="1089038" cy="1090493"/>
                </a:xfrm>
                <a:prstGeom prst="ellipse">
                  <a:avLst/>
                </a:prstGeom>
                <a:solidFill>
                  <a:srgbClr val="FFCC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F05A4D5-DF0E-FD0F-A669-35815CA014F4}"/>
                    </a:ext>
                  </a:extLst>
                </p:cNvPr>
                <p:cNvSpPr txBox="1"/>
                <p:nvPr/>
              </p:nvSpPr>
              <p:spPr>
                <a:xfrm>
                  <a:off x="2187767" y="1816889"/>
                  <a:ext cx="709300" cy="861774"/>
                </a:xfrm>
                <a:prstGeom prst="rect">
                  <a:avLst/>
                </a:prstGeom>
                <a:noFill/>
              </p:spPr>
              <p:txBody>
                <a:bodyPr wrap="square" rtlCol="0">
                  <a:spAutoFit/>
                </a:bodyPr>
                <a:lstStyle/>
                <a:p>
                  <a:pPr algn="ctr"/>
                  <a:r>
                    <a:rPr lang="en-US" sz="5000" b="1" dirty="0">
                      <a:solidFill>
                        <a:schemeClr val="bg1"/>
                      </a:solidFill>
                      <a:latin typeface="Montserrat" panose="00000500000000000000" pitchFamily="50" charset="0"/>
                    </a:rPr>
                    <a:t>3</a:t>
                  </a:r>
                </a:p>
              </p:txBody>
            </p:sp>
          </p:grpSp>
        </p:grpSp>
        <p:sp>
          <p:nvSpPr>
            <p:cNvPr id="19" name="Content Placeholder 2">
              <a:extLst>
                <a:ext uri="{FF2B5EF4-FFF2-40B4-BE49-F238E27FC236}">
                  <a16:creationId xmlns:a16="http://schemas.microsoft.com/office/drawing/2014/main" id="{7BB6D2B1-4BA8-4642-6BFE-E2C2528E31C8}"/>
                </a:ext>
              </a:extLst>
            </p:cNvPr>
            <p:cNvSpPr txBox="1">
              <a:spLocks/>
            </p:cNvSpPr>
            <p:nvPr/>
          </p:nvSpPr>
          <p:spPr>
            <a:xfrm>
              <a:off x="3198200" y="1859143"/>
              <a:ext cx="7688972" cy="76237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50000"/>
                </a:lnSpc>
                <a:spcBef>
                  <a:spcPts val="900"/>
                </a:spcBef>
                <a:spcAft>
                  <a:spcPct val="0"/>
                </a:spcAft>
                <a:buClrTx/>
                <a:buFontTx/>
                <a:buNone/>
              </a:pPr>
              <a:r>
                <a:rPr lang="en-US" altLang="en-US" sz="1600" dirty="0">
                  <a:solidFill>
                    <a:schemeClr val="bg1"/>
                  </a:solidFill>
                  <a:latin typeface="Montserrat" panose="00000500000000000000" pitchFamily="50" charset="0"/>
                </a:rPr>
                <a:t>We connected all of Certification Authority service providers such as </a:t>
              </a:r>
              <a:r>
                <a:rPr lang="en-US" altLang="en-US" sz="1600" dirty="0" err="1">
                  <a:solidFill>
                    <a:schemeClr val="bg1"/>
                  </a:solidFill>
                  <a:latin typeface="Montserrat" panose="00000500000000000000" pitchFamily="50" charset="0"/>
                </a:rPr>
                <a:t>VNPT</a:t>
              </a:r>
              <a:r>
                <a:rPr lang="en-US" altLang="en-US" sz="1600" dirty="0">
                  <a:solidFill>
                    <a:schemeClr val="bg1"/>
                  </a:solidFill>
                  <a:latin typeface="Montserrat" panose="00000500000000000000" pitchFamily="50" charset="0"/>
                </a:rPr>
                <a:t>-CA, </a:t>
              </a:r>
              <a:r>
                <a:rPr lang="en-US" altLang="en-US" sz="1600" dirty="0" err="1">
                  <a:solidFill>
                    <a:schemeClr val="bg1"/>
                  </a:solidFill>
                  <a:latin typeface="Montserrat" panose="00000500000000000000" pitchFamily="50" charset="0"/>
                </a:rPr>
                <a:t>FPT</a:t>
              </a:r>
              <a:r>
                <a:rPr lang="en-US" altLang="en-US" sz="1600" dirty="0">
                  <a:solidFill>
                    <a:schemeClr val="bg1"/>
                  </a:solidFill>
                  <a:latin typeface="Montserrat" panose="00000500000000000000" pitchFamily="50" charset="0"/>
                </a:rPr>
                <a:t>-CA, SAFE-CA, ....</a:t>
              </a:r>
            </a:p>
          </p:txBody>
        </p:sp>
      </p:grpSp>
      <p:grpSp>
        <p:nvGrpSpPr>
          <p:cNvPr id="24" name="Group 23">
            <a:extLst>
              <a:ext uri="{FF2B5EF4-FFF2-40B4-BE49-F238E27FC236}">
                <a16:creationId xmlns:a16="http://schemas.microsoft.com/office/drawing/2014/main" id="{BA0319FD-440D-68EA-610C-33CAD3A49FB5}"/>
              </a:ext>
            </a:extLst>
          </p:cNvPr>
          <p:cNvGrpSpPr/>
          <p:nvPr/>
        </p:nvGrpSpPr>
        <p:grpSpPr>
          <a:xfrm>
            <a:off x="1663187" y="3496640"/>
            <a:ext cx="8848139" cy="1090493"/>
            <a:chOff x="1997898" y="1700131"/>
            <a:chExt cx="8848139" cy="1090493"/>
          </a:xfrm>
        </p:grpSpPr>
        <p:grpSp>
          <p:nvGrpSpPr>
            <p:cNvPr id="25" name="Group 24">
              <a:extLst>
                <a:ext uri="{FF2B5EF4-FFF2-40B4-BE49-F238E27FC236}">
                  <a16:creationId xmlns:a16="http://schemas.microsoft.com/office/drawing/2014/main" id="{97159DBD-B8FD-1449-31C3-E4BF4CA51D4C}"/>
                </a:ext>
              </a:extLst>
            </p:cNvPr>
            <p:cNvGrpSpPr/>
            <p:nvPr/>
          </p:nvGrpSpPr>
          <p:grpSpPr>
            <a:xfrm>
              <a:off x="1997898" y="1700131"/>
              <a:ext cx="8848139" cy="1090493"/>
              <a:chOff x="1997898" y="1700131"/>
              <a:chExt cx="8848139" cy="1090493"/>
            </a:xfrm>
          </p:grpSpPr>
          <p:sp>
            <p:nvSpPr>
              <p:cNvPr id="27" name="Rectangle 26">
                <a:extLst>
                  <a:ext uri="{FF2B5EF4-FFF2-40B4-BE49-F238E27FC236}">
                    <a16:creationId xmlns:a16="http://schemas.microsoft.com/office/drawing/2014/main" id="{72E8B0CD-A635-6E13-8DBB-ED712D4154BD}"/>
                  </a:ext>
                </a:extLst>
              </p:cNvPr>
              <p:cNvSpPr/>
              <p:nvPr/>
            </p:nvSpPr>
            <p:spPr>
              <a:xfrm>
                <a:off x="2746049" y="1752271"/>
                <a:ext cx="8099988" cy="1007983"/>
              </a:xfrm>
              <a:prstGeom prst="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a:extLst>
                  <a:ext uri="{FF2B5EF4-FFF2-40B4-BE49-F238E27FC236}">
                    <a16:creationId xmlns:a16="http://schemas.microsoft.com/office/drawing/2014/main" id="{FA349972-844D-7309-E467-90CC2119BF1C}"/>
                  </a:ext>
                </a:extLst>
              </p:cNvPr>
              <p:cNvGrpSpPr/>
              <p:nvPr/>
            </p:nvGrpSpPr>
            <p:grpSpPr>
              <a:xfrm>
                <a:off x="1997898" y="1700131"/>
                <a:ext cx="1089038" cy="1090493"/>
                <a:chOff x="1997898" y="1700131"/>
                <a:chExt cx="1089038" cy="1090493"/>
              </a:xfrm>
            </p:grpSpPr>
            <p:sp>
              <p:nvSpPr>
                <p:cNvPr id="29" name="Oval 28">
                  <a:extLst>
                    <a:ext uri="{FF2B5EF4-FFF2-40B4-BE49-F238E27FC236}">
                      <a16:creationId xmlns:a16="http://schemas.microsoft.com/office/drawing/2014/main" id="{57FB8078-3800-53E2-721C-BE5822957656}"/>
                    </a:ext>
                  </a:extLst>
                </p:cNvPr>
                <p:cNvSpPr/>
                <p:nvPr/>
              </p:nvSpPr>
              <p:spPr>
                <a:xfrm>
                  <a:off x="1997898" y="1700131"/>
                  <a:ext cx="1089038" cy="1090493"/>
                </a:xfrm>
                <a:prstGeom prst="ellipse">
                  <a:avLst/>
                </a:prstGeom>
                <a:solidFill>
                  <a:srgbClr val="FFCC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303354F0-8CBF-B642-6BCC-D1ED095D33F0}"/>
                    </a:ext>
                  </a:extLst>
                </p:cNvPr>
                <p:cNvSpPr txBox="1"/>
                <p:nvPr/>
              </p:nvSpPr>
              <p:spPr>
                <a:xfrm>
                  <a:off x="2187767" y="1816889"/>
                  <a:ext cx="709300" cy="861774"/>
                </a:xfrm>
                <a:prstGeom prst="rect">
                  <a:avLst/>
                </a:prstGeom>
                <a:noFill/>
              </p:spPr>
              <p:txBody>
                <a:bodyPr wrap="square" rtlCol="0">
                  <a:spAutoFit/>
                </a:bodyPr>
                <a:lstStyle/>
                <a:p>
                  <a:pPr algn="ctr"/>
                  <a:r>
                    <a:rPr lang="en-US" sz="5000" b="1" dirty="0">
                      <a:solidFill>
                        <a:schemeClr val="bg1"/>
                      </a:solidFill>
                      <a:latin typeface="Montserrat" panose="00000500000000000000" pitchFamily="50" charset="0"/>
                    </a:rPr>
                    <a:t>2</a:t>
                  </a:r>
                </a:p>
              </p:txBody>
            </p:sp>
          </p:grpSp>
        </p:grpSp>
        <p:sp>
          <p:nvSpPr>
            <p:cNvPr id="26" name="Content Placeholder 2">
              <a:extLst>
                <a:ext uri="{FF2B5EF4-FFF2-40B4-BE49-F238E27FC236}">
                  <a16:creationId xmlns:a16="http://schemas.microsoft.com/office/drawing/2014/main" id="{E793C1E1-16F2-4B6D-62A7-F84D968E267E}"/>
                </a:ext>
              </a:extLst>
            </p:cNvPr>
            <p:cNvSpPr txBox="1">
              <a:spLocks/>
            </p:cNvSpPr>
            <p:nvPr/>
          </p:nvSpPr>
          <p:spPr>
            <a:xfrm>
              <a:off x="3198200" y="1878193"/>
              <a:ext cx="7536572" cy="80047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50000"/>
                </a:lnSpc>
                <a:spcBef>
                  <a:spcPts val="900"/>
                </a:spcBef>
                <a:spcAft>
                  <a:spcPct val="0"/>
                </a:spcAft>
                <a:buClrTx/>
                <a:buFontTx/>
                <a:buNone/>
              </a:pPr>
              <a:r>
                <a:rPr lang="en-US" altLang="en-US" sz="1600" dirty="0">
                  <a:solidFill>
                    <a:schemeClr val="bg1"/>
                  </a:solidFill>
                  <a:latin typeface="Montserrat" panose="00000500000000000000" pitchFamily="50" charset="0"/>
                </a:rPr>
                <a:t>It is suitable for SME with the easy to integration, the cheaper budget, the totally support from security expert</a:t>
              </a:r>
            </a:p>
            <a:p>
              <a:endParaRPr lang="en-US" sz="1600" dirty="0">
                <a:solidFill>
                  <a:schemeClr val="bg1"/>
                </a:solidFill>
                <a:latin typeface="Montserrat" panose="00000500000000000000" pitchFamily="50" charset="0"/>
              </a:endParaRPr>
            </a:p>
          </p:txBody>
        </p:sp>
      </p:grpSp>
    </p:spTree>
    <p:extLst>
      <p:ext uri="{BB962C8B-B14F-4D97-AF65-F5344CB8AC3E}">
        <p14:creationId xmlns:p14="http://schemas.microsoft.com/office/powerpoint/2010/main" val="17380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1+#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500" fill="hold"/>
                                        <p:tgtEl>
                                          <p:spTgt spid="17"/>
                                        </p:tgtEl>
                                        <p:attrNameLst>
                                          <p:attrName>ppt_x</p:attrName>
                                        </p:attrNameLst>
                                      </p:cBhvr>
                                      <p:tavLst>
                                        <p:tav tm="0">
                                          <p:val>
                                            <p:strVal val="1+#ppt_w/2"/>
                                          </p:val>
                                        </p:tav>
                                        <p:tav tm="100000">
                                          <p:val>
                                            <p:strVal val="#ppt_x"/>
                                          </p:val>
                                        </p:tav>
                                      </p:tavLst>
                                    </p:anim>
                                    <p:anim calcmode="lin" valueType="num">
                                      <p:cBhvr additive="base">
                                        <p:cTn id="16" dur="1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58A64B8A-CD7B-938C-7F34-5B739A1F57FB}"/>
              </a:ext>
            </a:extLst>
          </p:cNvPr>
          <p:cNvSpPr/>
          <p:nvPr/>
        </p:nvSpPr>
        <p:spPr>
          <a:xfrm>
            <a:off x="8135238" y="425973"/>
            <a:ext cx="2400307" cy="621905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A0A11A2B-BFE8-0EC8-F13B-C72CCE3D22CC}"/>
              </a:ext>
            </a:extLst>
          </p:cNvPr>
          <p:cNvSpPr/>
          <p:nvPr/>
        </p:nvSpPr>
        <p:spPr>
          <a:xfrm>
            <a:off x="10699147" y="503780"/>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5">
            <a:extLst>
              <a:ext uri="{FF2B5EF4-FFF2-40B4-BE49-F238E27FC236}">
                <a16:creationId xmlns:a16="http://schemas.microsoft.com/office/drawing/2014/main" id="{DC6A9AA8-991E-0215-CCC8-0952A57CEE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8197" y="6001446"/>
            <a:ext cx="502152" cy="50215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1" name="Group 40">
            <a:extLst>
              <a:ext uri="{FF2B5EF4-FFF2-40B4-BE49-F238E27FC236}">
                <a16:creationId xmlns:a16="http://schemas.microsoft.com/office/drawing/2014/main" id="{43F2AECE-7103-04A6-8D99-0D73FF6A28F7}"/>
              </a:ext>
            </a:extLst>
          </p:cNvPr>
          <p:cNvGrpSpPr/>
          <p:nvPr/>
        </p:nvGrpSpPr>
        <p:grpSpPr>
          <a:xfrm>
            <a:off x="8368888" y="4321606"/>
            <a:ext cx="1442745" cy="696103"/>
            <a:chOff x="8371890" y="4514980"/>
            <a:chExt cx="1442745" cy="696103"/>
          </a:xfrm>
        </p:grpSpPr>
        <p:sp>
          <p:nvSpPr>
            <p:cNvPr id="54" name="Rectangle: Rounded Corners 53">
              <a:extLst>
                <a:ext uri="{FF2B5EF4-FFF2-40B4-BE49-F238E27FC236}">
                  <a16:creationId xmlns:a16="http://schemas.microsoft.com/office/drawing/2014/main" id="{879F3973-6774-FF07-DE3F-7B609FDBF9D0}"/>
                </a:ext>
              </a:extLst>
            </p:cNvPr>
            <p:cNvSpPr/>
            <p:nvPr/>
          </p:nvSpPr>
          <p:spPr>
            <a:xfrm>
              <a:off x="8371890" y="4514980"/>
              <a:ext cx="1435425" cy="696103"/>
            </a:xfrm>
            <a:prstGeom prst="round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
              <a:extLst>
                <a:ext uri="{FF2B5EF4-FFF2-40B4-BE49-F238E27FC236}">
                  <a16:creationId xmlns:a16="http://schemas.microsoft.com/office/drawing/2014/main" id="{465E605C-7E79-8146-E5E0-B1ACFAF9FF73}"/>
                </a:ext>
              </a:extLst>
            </p:cNvPr>
            <p:cNvSpPr>
              <a:spLocks noChangeArrowheads="1"/>
            </p:cNvSpPr>
            <p:nvPr/>
          </p:nvSpPr>
          <p:spPr bwMode="auto">
            <a:xfrm>
              <a:off x="8399751" y="4582894"/>
              <a:ext cx="1414884" cy="583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rgbClr val="0068FF"/>
                  </a:solidFill>
                  <a:latin typeface="Montserrat" panose="00000500000000000000" pitchFamily="50" charset="0"/>
                </a:rPr>
                <a:t>e-Banking (</a:t>
              </a:r>
              <a:r>
                <a:rPr lang="en-US" altLang="en-US" sz="1600" dirty="0" err="1">
                  <a:solidFill>
                    <a:srgbClr val="0068FF"/>
                  </a:solidFill>
                  <a:latin typeface="Montserrat" panose="00000500000000000000" pitchFamily="50" charset="0"/>
                </a:rPr>
                <a:t>IB</a:t>
              </a:r>
              <a:r>
                <a:rPr lang="en-US" altLang="en-US" sz="1600" dirty="0">
                  <a:solidFill>
                    <a:srgbClr val="0068FF"/>
                  </a:solidFill>
                  <a:latin typeface="Montserrat" panose="00000500000000000000" pitchFamily="50" charset="0"/>
                </a:rPr>
                <a:t>/MB)</a:t>
              </a:r>
            </a:p>
          </p:txBody>
        </p:sp>
      </p:grpSp>
      <p:sp>
        <p:nvSpPr>
          <p:cNvPr id="42" name="Down Arrow 83">
            <a:extLst>
              <a:ext uri="{FF2B5EF4-FFF2-40B4-BE49-F238E27FC236}">
                <a16:creationId xmlns:a16="http://schemas.microsoft.com/office/drawing/2014/main" id="{9C5A947B-581C-299F-794D-27A518EE163A}"/>
              </a:ext>
            </a:extLst>
          </p:cNvPr>
          <p:cNvSpPr>
            <a:spLocks noChangeArrowheads="1"/>
          </p:cNvSpPr>
          <p:nvPr/>
        </p:nvSpPr>
        <p:spPr bwMode="auto">
          <a:xfrm>
            <a:off x="8781626" y="3568064"/>
            <a:ext cx="135693" cy="69610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43" name="Group 42">
            <a:extLst>
              <a:ext uri="{FF2B5EF4-FFF2-40B4-BE49-F238E27FC236}">
                <a16:creationId xmlns:a16="http://schemas.microsoft.com/office/drawing/2014/main" id="{AB6C3069-9366-CFC3-2D51-1963C1ADE6FF}"/>
              </a:ext>
            </a:extLst>
          </p:cNvPr>
          <p:cNvGrpSpPr/>
          <p:nvPr/>
        </p:nvGrpSpPr>
        <p:grpSpPr>
          <a:xfrm>
            <a:off x="8351490" y="2280413"/>
            <a:ext cx="1242915" cy="1172081"/>
            <a:chOff x="8319637" y="2481005"/>
            <a:chExt cx="1242915" cy="1172081"/>
          </a:xfrm>
        </p:grpSpPr>
        <p:sp>
          <p:nvSpPr>
            <p:cNvPr id="52" name="Oval 51">
              <a:extLst>
                <a:ext uri="{FF2B5EF4-FFF2-40B4-BE49-F238E27FC236}">
                  <a16:creationId xmlns:a16="http://schemas.microsoft.com/office/drawing/2014/main" id="{6826A3A2-2935-F71E-B0AC-D4459FC03650}"/>
                </a:ext>
              </a:extLst>
            </p:cNvPr>
            <p:cNvSpPr/>
            <p:nvPr/>
          </p:nvSpPr>
          <p:spPr>
            <a:xfrm>
              <a:off x="8366436" y="2481005"/>
              <a:ext cx="1172080" cy="1172081"/>
            </a:xfrm>
            <a:prstGeom prst="ellipse">
              <a:avLst/>
            </a:prstGeom>
            <a:solidFill>
              <a:srgbClr val="006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7">
              <a:extLst>
                <a:ext uri="{FF2B5EF4-FFF2-40B4-BE49-F238E27FC236}">
                  <a16:creationId xmlns:a16="http://schemas.microsoft.com/office/drawing/2014/main" id="{5723D447-3959-AC02-FE44-A6C15F0A59B9}"/>
                </a:ext>
              </a:extLst>
            </p:cNvPr>
            <p:cNvSpPr>
              <a:spLocks noChangeArrowheads="1"/>
            </p:cNvSpPr>
            <p:nvPr/>
          </p:nvSpPr>
          <p:spPr bwMode="auto">
            <a:xfrm>
              <a:off x="8319637" y="2906078"/>
              <a:ext cx="1242915" cy="583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1600" dirty="0">
                  <a:solidFill>
                    <a:schemeClr val="bg1"/>
                  </a:solidFill>
                  <a:latin typeface="Montserrat" panose="00000500000000000000" pitchFamily="50" charset="0"/>
                </a:rPr>
                <a:t>TRUSTED HUB</a:t>
              </a:r>
            </a:p>
          </p:txBody>
        </p:sp>
      </p:grpSp>
      <p:sp>
        <p:nvSpPr>
          <p:cNvPr id="46" name="Down Arrow 83">
            <a:extLst>
              <a:ext uri="{FF2B5EF4-FFF2-40B4-BE49-F238E27FC236}">
                <a16:creationId xmlns:a16="http://schemas.microsoft.com/office/drawing/2014/main" id="{6322826F-3982-5C25-37C5-C41F9DFD7F67}"/>
              </a:ext>
            </a:extLst>
          </p:cNvPr>
          <p:cNvSpPr>
            <a:spLocks noChangeArrowheads="1"/>
          </p:cNvSpPr>
          <p:nvPr/>
        </p:nvSpPr>
        <p:spPr bwMode="auto">
          <a:xfrm rot="10800000">
            <a:off x="8932524" y="3568063"/>
            <a:ext cx="135693" cy="69610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49" name="Down Arrow 83">
            <a:extLst>
              <a:ext uri="{FF2B5EF4-FFF2-40B4-BE49-F238E27FC236}">
                <a16:creationId xmlns:a16="http://schemas.microsoft.com/office/drawing/2014/main" id="{5715F275-1137-ABF6-0E62-284C6FD69518}"/>
              </a:ext>
            </a:extLst>
          </p:cNvPr>
          <p:cNvSpPr>
            <a:spLocks noChangeArrowheads="1"/>
          </p:cNvSpPr>
          <p:nvPr/>
        </p:nvSpPr>
        <p:spPr bwMode="auto">
          <a:xfrm rot="10800000">
            <a:off x="8891840" y="5130843"/>
            <a:ext cx="135693" cy="69610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0" name="Down Arrow 83">
            <a:extLst>
              <a:ext uri="{FF2B5EF4-FFF2-40B4-BE49-F238E27FC236}">
                <a16:creationId xmlns:a16="http://schemas.microsoft.com/office/drawing/2014/main" id="{C667217A-E50C-951A-60E0-DFE68B9F8E12}"/>
              </a:ext>
            </a:extLst>
          </p:cNvPr>
          <p:cNvSpPr>
            <a:spLocks noChangeArrowheads="1"/>
          </p:cNvSpPr>
          <p:nvPr/>
        </p:nvSpPr>
        <p:spPr bwMode="auto">
          <a:xfrm>
            <a:off x="8823994" y="1483556"/>
            <a:ext cx="135693" cy="69610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sp>
        <p:nvSpPr>
          <p:cNvPr id="51" name="Down Arrow 83">
            <a:extLst>
              <a:ext uri="{FF2B5EF4-FFF2-40B4-BE49-F238E27FC236}">
                <a16:creationId xmlns:a16="http://schemas.microsoft.com/office/drawing/2014/main" id="{BC8FE89D-A44A-5542-5444-FB461195ABA9}"/>
              </a:ext>
            </a:extLst>
          </p:cNvPr>
          <p:cNvSpPr>
            <a:spLocks noChangeArrowheads="1"/>
          </p:cNvSpPr>
          <p:nvPr/>
        </p:nvSpPr>
        <p:spPr bwMode="auto">
          <a:xfrm rot="10800000">
            <a:off x="8974892" y="1483555"/>
            <a:ext cx="135693" cy="696103"/>
          </a:xfrm>
          <a:prstGeom prst="downArrow">
            <a:avLst>
              <a:gd name="adj1" fmla="val 50000"/>
              <a:gd name="adj2" fmla="val 50088"/>
            </a:avLst>
          </a:prstGeom>
          <a:solidFill>
            <a:srgbClr val="44546A"/>
          </a:solidFill>
          <a:ln w="9525" algn="ctr">
            <a:noFill/>
            <a:round/>
            <a:headEnd/>
            <a:tailEnd/>
          </a:ln>
          <a:effectLst/>
        </p:spPr>
        <p:txBody>
          <a:bodyPr/>
          <a:lstStyle/>
          <a:p>
            <a:pPr eaLnBrk="1">
              <a:lnSpc>
                <a:spcPct val="93000"/>
              </a:lnSpc>
              <a:buClr>
                <a:srgbClr val="000000"/>
              </a:buClr>
              <a:buSzPct val="100000"/>
              <a:buFont typeface="Times New Roman" panose="02020603050405020304" pitchFamily="18" charset="0"/>
              <a:buNone/>
            </a:pPr>
            <a:endParaRPr lang="en-US" altLang="en-US"/>
          </a:p>
        </p:txBody>
      </p:sp>
      <p:grpSp>
        <p:nvGrpSpPr>
          <p:cNvPr id="60" name="Group 59">
            <a:extLst>
              <a:ext uri="{FF2B5EF4-FFF2-40B4-BE49-F238E27FC236}">
                <a16:creationId xmlns:a16="http://schemas.microsoft.com/office/drawing/2014/main" id="{F6BF3202-ACC9-A4CF-5CEF-6BE925F247D1}"/>
              </a:ext>
            </a:extLst>
          </p:cNvPr>
          <p:cNvGrpSpPr/>
          <p:nvPr/>
        </p:nvGrpSpPr>
        <p:grpSpPr>
          <a:xfrm>
            <a:off x="8418695" y="161160"/>
            <a:ext cx="1563307" cy="1563307"/>
            <a:chOff x="8254904" y="217955"/>
            <a:chExt cx="1563307" cy="1563307"/>
          </a:xfrm>
        </p:grpSpPr>
        <p:pic>
          <p:nvPicPr>
            <p:cNvPr id="57" name="Graphic 56" descr="Cloud outline">
              <a:extLst>
                <a:ext uri="{FF2B5EF4-FFF2-40B4-BE49-F238E27FC236}">
                  <a16:creationId xmlns:a16="http://schemas.microsoft.com/office/drawing/2014/main" id="{15F5E980-CF26-2CCB-5791-0DFFE284E5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54904" y="217955"/>
              <a:ext cx="1563307" cy="1563307"/>
            </a:xfrm>
            <a:prstGeom prst="rect">
              <a:avLst/>
            </a:prstGeom>
          </p:spPr>
        </p:pic>
        <p:sp>
          <p:nvSpPr>
            <p:cNvPr id="58" name="Rectangle 6">
              <a:extLst>
                <a:ext uri="{FF2B5EF4-FFF2-40B4-BE49-F238E27FC236}">
                  <a16:creationId xmlns:a16="http://schemas.microsoft.com/office/drawing/2014/main" id="{30A2DCCA-2B17-B481-9761-B5776AD00436}"/>
                </a:ext>
              </a:extLst>
            </p:cNvPr>
            <p:cNvSpPr>
              <a:spLocks noChangeArrowheads="1"/>
            </p:cNvSpPr>
            <p:nvPr/>
          </p:nvSpPr>
          <p:spPr bwMode="auto">
            <a:xfrm>
              <a:off x="8289519" y="829768"/>
              <a:ext cx="1414884" cy="5525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Aft>
                  <a:spcPct val="0"/>
                </a:spcAft>
                <a:buClrTx/>
                <a:buFontTx/>
                <a:buNone/>
              </a:pPr>
              <a:r>
                <a:rPr lang="en-US" altLang="en-US" sz="3000" dirty="0">
                  <a:solidFill>
                    <a:srgbClr val="0068FF"/>
                  </a:solidFill>
                  <a:latin typeface="Montserrat" panose="00000500000000000000" pitchFamily="50" charset="0"/>
                </a:rPr>
                <a:t>CA</a:t>
              </a:r>
            </a:p>
          </p:txBody>
        </p:sp>
      </p:grpSp>
      <p:sp>
        <p:nvSpPr>
          <p:cNvPr id="6" name="Title 1">
            <a:extLst>
              <a:ext uri="{FF2B5EF4-FFF2-40B4-BE49-F238E27FC236}">
                <a16:creationId xmlns:a16="http://schemas.microsoft.com/office/drawing/2014/main" id="{630C7AC8-20D7-3C11-1EA2-72CCB8BC80F2}"/>
              </a:ext>
            </a:extLst>
          </p:cNvPr>
          <p:cNvSpPr txBox="1">
            <a:spLocks/>
          </p:cNvSpPr>
          <p:nvPr/>
        </p:nvSpPr>
        <p:spPr>
          <a:xfrm>
            <a:off x="1120352" y="240562"/>
            <a:ext cx="3432987" cy="53838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3000" dirty="0">
                <a:solidFill>
                  <a:srgbClr val="0068FF"/>
                </a:solidFill>
                <a:latin typeface="Montserrat" panose="00000500000000000000" pitchFamily="50" charset="0"/>
              </a:rPr>
              <a:t>PKI TOKEN</a:t>
            </a:r>
          </a:p>
        </p:txBody>
      </p:sp>
      <p:grpSp>
        <p:nvGrpSpPr>
          <p:cNvPr id="7" name="Group 6">
            <a:extLst>
              <a:ext uri="{FF2B5EF4-FFF2-40B4-BE49-F238E27FC236}">
                <a16:creationId xmlns:a16="http://schemas.microsoft.com/office/drawing/2014/main" id="{30F2E367-C9DA-666D-99AB-B26D0AF01BB1}"/>
              </a:ext>
            </a:extLst>
          </p:cNvPr>
          <p:cNvGrpSpPr/>
          <p:nvPr/>
        </p:nvGrpSpPr>
        <p:grpSpPr>
          <a:xfrm>
            <a:off x="361527" y="253957"/>
            <a:ext cx="608989" cy="542532"/>
            <a:chOff x="1800836" y="692330"/>
            <a:chExt cx="385893" cy="343782"/>
          </a:xfrm>
        </p:grpSpPr>
        <p:sp>
          <p:nvSpPr>
            <p:cNvPr id="10" name="Hexagon 9">
              <a:extLst>
                <a:ext uri="{FF2B5EF4-FFF2-40B4-BE49-F238E27FC236}">
                  <a16:creationId xmlns:a16="http://schemas.microsoft.com/office/drawing/2014/main" id="{E001962B-F7E1-D209-C85D-82C1A41EDEE3}"/>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4" name="Graphic 13" descr="Brainstorm outline">
              <a:extLst>
                <a:ext uri="{FF2B5EF4-FFF2-40B4-BE49-F238E27FC236}">
                  <a16:creationId xmlns:a16="http://schemas.microsoft.com/office/drawing/2014/main" id="{C0003BA1-9BA8-FBAF-65A7-8F30295A92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4177" y="717497"/>
              <a:ext cx="318615" cy="318615"/>
            </a:xfrm>
            <a:prstGeom prst="rect">
              <a:avLst/>
            </a:prstGeom>
          </p:spPr>
        </p:pic>
      </p:grpSp>
      <p:pic>
        <p:nvPicPr>
          <p:cNvPr id="16" name="Picture 10">
            <a:extLst>
              <a:ext uri="{FF2B5EF4-FFF2-40B4-BE49-F238E27FC236}">
                <a16:creationId xmlns:a16="http://schemas.microsoft.com/office/drawing/2014/main" id="{8925EB36-741F-3C3D-6D52-9400E9CEA2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14882" y="6083784"/>
            <a:ext cx="896851" cy="337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Picture 17" descr="A screenshot of a computer&#10;&#10;Description automatically generated">
            <a:extLst>
              <a:ext uri="{FF2B5EF4-FFF2-40B4-BE49-F238E27FC236}">
                <a16:creationId xmlns:a16="http://schemas.microsoft.com/office/drawing/2014/main" id="{5FA89589-5479-92F4-E86D-E9977383BD39}"/>
              </a:ext>
            </a:extLst>
          </p:cNvPr>
          <p:cNvPicPr>
            <a:picLocks noChangeAspect="1"/>
          </p:cNvPicPr>
          <p:nvPr/>
        </p:nvPicPr>
        <p:blipFill>
          <a:blip r:embed="rId8"/>
          <a:stretch>
            <a:fillRect/>
          </a:stretch>
        </p:blipFill>
        <p:spPr>
          <a:xfrm>
            <a:off x="199236" y="1565407"/>
            <a:ext cx="5303520" cy="3347038"/>
          </a:xfrm>
          <a:prstGeom prst="rect">
            <a:avLst/>
          </a:prstGeom>
        </p:spPr>
      </p:pic>
      <p:pic>
        <p:nvPicPr>
          <p:cNvPr id="20" name="Picture 19" descr="A screenshot of a bank account&#10;&#10;Description automatically generated">
            <a:extLst>
              <a:ext uri="{FF2B5EF4-FFF2-40B4-BE49-F238E27FC236}">
                <a16:creationId xmlns:a16="http://schemas.microsoft.com/office/drawing/2014/main" id="{E757D06C-339D-DC2B-7B4A-17768A87CD35}"/>
              </a:ext>
            </a:extLst>
          </p:cNvPr>
          <p:cNvPicPr>
            <a:picLocks noChangeAspect="1"/>
          </p:cNvPicPr>
          <p:nvPr/>
        </p:nvPicPr>
        <p:blipFill rotWithShape="1">
          <a:blip r:embed="rId9"/>
          <a:srcRect l="11412" t="14399" r="10663" b="28967"/>
          <a:stretch/>
        </p:blipFill>
        <p:spPr>
          <a:xfrm>
            <a:off x="211707" y="1578103"/>
            <a:ext cx="5303520" cy="2989720"/>
          </a:xfrm>
          <a:prstGeom prst="rect">
            <a:avLst/>
          </a:prstGeom>
        </p:spPr>
      </p:pic>
      <p:sp>
        <p:nvSpPr>
          <p:cNvPr id="21" name="Rectangle 20">
            <a:extLst>
              <a:ext uri="{FF2B5EF4-FFF2-40B4-BE49-F238E27FC236}">
                <a16:creationId xmlns:a16="http://schemas.microsoft.com/office/drawing/2014/main" id="{2BF89419-2D27-1435-6955-76619747BA7F}"/>
              </a:ext>
            </a:extLst>
          </p:cNvPr>
          <p:cNvSpPr/>
          <p:nvPr/>
        </p:nvSpPr>
        <p:spPr>
          <a:xfrm>
            <a:off x="498187" y="4190571"/>
            <a:ext cx="1140736" cy="25365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screenshot of a phone&#10;&#10;Description automatically generated">
            <a:extLst>
              <a:ext uri="{FF2B5EF4-FFF2-40B4-BE49-F238E27FC236}">
                <a16:creationId xmlns:a16="http://schemas.microsoft.com/office/drawing/2014/main" id="{14914D29-FD28-2E55-62DF-6931933BEC59}"/>
              </a:ext>
            </a:extLst>
          </p:cNvPr>
          <p:cNvPicPr>
            <a:picLocks noChangeAspect="1"/>
          </p:cNvPicPr>
          <p:nvPr/>
        </p:nvPicPr>
        <p:blipFill>
          <a:blip r:embed="rId10"/>
          <a:stretch>
            <a:fillRect/>
          </a:stretch>
        </p:blipFill>
        <p:spPr>
          <a:xfrm>
            <a:off x="5683230" y="1578103"/>
            <a:ext cx="2286000" cy="3406462"/>
          </a:xfrm>
          <a:prstGeom prst="rect">
            <a:avLst/>
          </a:prstGeom>
        </p:spPr>
      </p:pic>
      <p:sp>
        <p:nvSpPr>
          <p:cNvPr id="24" name="Rectangle 23">
            <a:extLst>
              <a:ext uri="{FF2B5EF4-FFF2-40B4-BE49-F238E27FC236}">
                <a16:creationId xmlns:a16="http://schemas.microsoft.com/office/drawing/2014/main" id="{DD03C62E-836D-92AB-C862-34BE24A95FCB}"/>
              </a:ext>
            </a:extLst>
          </p:cNvPr>
          <p:cNvSpPr/>
          <p:nvPr/>
        </p:nvSpPr>
        <p:spPr>
          <a:xfrm>
            <a:off x="7151699" y="4673670"/>
            <a:ext cx="715224" cy="27498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screenshot of a pin signing form&#10;&#10;Description automatically generated">
            <a:extLst>
              <a:ext uri="{FF2B5EF4-FFF2-40B4-BE49-F238E27FC236}">
                <a16:creationId xmlns:a16="http://schemas.microsoft.com/office/drawing/2014/main" id="{3BDDF0BA-68B5-0E7D-64B9-94ACD5F99613}"/>
              </a:ext>
            </a:extLst>
          </p:cNvPr>
          <p:cNvPicPr>
            <a:picLocks noChangeAspect="1"/>
          </p:cNvPicPr>
          <p:nvPr/>
        </p:nvPicPr>
        <p:blipFill>
          <a:blip r:embed="rId11"/>
          <a:stretch>
            <a:fillRect/>
          </a:stretch>
        </p:blipFill>
        <p:spPr>
          <a:xfrm>
            <a:off x="5683230" y="1574883"/>
            <a:ext cx="2286000" cy="3412902"/>
          </a:xfrm>
          <a:prstGeom prst="rect">
            <a:avLst/>
          </a:prstGeom>
        </p:spPr>
      </p:pic>
      <p:sp>
        <p:nvSpPr>
          <p:cNvPr id="29" name="Rectangle 28">
            <a:extLst>
              <a:ext uri="{FF2B5EF4-FFF2-40B4-BE49-F238E27FC236}">
                <a16:creationId xmlns:a16="http://schemas.microsoft.com/office/drawing/2014/main" id="{1D8C8F2F-34B3-62C9-D575-DC120A04B6D8}"/>
              </a:ext>
            </a:extLst>
          </p:cNvPr>
          <p:cNvSpPr/>
          <p:nvPr/>
        </p:nvSpPr>
        <p:spPr>
          <a:xfrm>
            <a:off x="5765807" y="2994179"/>
            <a:ext cx="2101116" cy="34553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screenshot of a pin for signing&#10;&#10;Description automatically generated">
            <a:extLst>
              <a:ext uri="{FF2B5EF4-FFF2-40B4-BE49-F238E27FC236}">
                <a16:creationId xmlns:a16="http://schemas.microsoft.com/office/drawing/2014/main" id="{4A895649-83BF-DD89-19A4-C3948F2030B7}"/>
              </a:ext>
            </a:extLst>
          </p:cNvPr>
          <p:cNvPicPr>
            <a:picLocks noChangeAspect="1"/>
          </p:cNvPicPr>
          <p:nvPr/>
        </p:nvPicPr>
        <p:blipFill>
          <a:blip r:embed="rId12"/>
          <a:stretch>
            <a:fillRect/>
          </a:stretch>
        </p:blipFill>
        <p:spPr>
          <a:xfrm>
            <a:off x="5683230" y="1578407"/>
            <a:ext cx="2286000" cy="3406462"/>
          </a:xfrm>
          <a:prstGeom prst="rect">
            <a:avLst/>
          </a:prstGeom>
        </p:spPr>
      </p:pic>
      <p:sp>
        <p:nvSpPr>
          <p:cNvPr id="30" name="Rectangle 29">
            <a:extLst>
              <a:ext uri="{FF2B5EF4-FFF2-40B4-BE49-F238E27FC236}">
                <a16:creationId xmlns:a16="http://schemas.microsoft.com/office/drawing/2014/main" id="{83392D12-5976-AC47-A809-A909B72E1A01}"/>
              </a:ext>
            </a:extLst>
          </p:cNvPr>
          <p:cNvSpPr/>
          <p:nvPr/>
        </p:nvSpPr>
        <p:spPr>
          <a:xfrm>
            <a:off x="7160752" y="4664617"/>
            <a:ext cx="743085" cy="27498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website&#10;&#10;Description automatically generated">
            <a:extLst>
              <a:ext uri="{FF2B5EF4-FFF2-40B4-BE49-F238E27FC236}">
                <a16:creationId xmlns:a16="http://schemas.microsoft.com/office/drawing/2014/main" id="{C8B7C0FB-37E9-EC54-641C-FB8D3F6FF0A0}"/>
              </a:ext>
            </a:extLst>
          </p:cNvPr>
          <p:cNvPicPr>
            <a:picLocks noChangeAspect="1"/>
          </p:cNvPicPr>
          <p:nvPr/>
        </p:nvPicPr>
        <p:blipFill rotWithShape="1">
          <a:blip r:embed="rId13"/>
          <a:srcRect l="9692" r="8640" b="20049"/>
          <a:stretch/>
        </p:blipFill>
        <p:spPr>
          <a:xfrm>
            <a:off x="199236" y="1579610"/>
            <a:ext cx="7772400" cy="4883018"/>
          </a:xfrm>
          <a:prstGeom prst="rect">
            <a:avLst/>
          </a:prstGeom>
        </p:spPr>
      </p:pic>
      <p:sp>
        <p:nvSpPr>
          <p:cNvPr id="4" name="Rectangle 20">
            <a:extLst>
              <a:ext uri="{FF2B5EF4-FFF2-40B4-BE49-F238E27FC236}">
                <a16:creationId xmlns:a16="http://schemas.microsoft.com/office/drawing/2014/main" id="{397050E8-699F-F5AD-ED49-81B7CF4FAF10}"/>
              </a:ext>
            </a:extLst>
          </p:cNvPr>
          <p:cNvSpPr>
            <a:spLocks noChangeArrowheads="1"/>
          </p:cNvSpPr>
          <p:nvPr/>
        </p:nvSpPr>
        <p:spPr bwMode="auto">
          <a:xfrm>
            <a:off x="319350" y="1005558"/>
            <a:ext cx="5327138"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400" b="0" dirty="0">
                <a:solidFill>
                  <a:srgbClr val="44546A"/>
                </a:solidFill>
                <a:latin typeface="Montserrat" panose="00000500000000000000" pitchFamily="50" charset="0"/>
              </a:rPr>
              <a:t>Pay online: 100,000.00$ or more</a:t>
            </a:r>
          </a:p>
        </p:txBody>
      </p:sp>
    </p:spTree>
    <p:extLst>
      <p:ext uri="{BB962C8B-B14F-4D97-AF65-F5344CB8AC3E}">
        <p14:creationId xmlns:p14="http://schemas.microsoft.com/office/powerpoint/2010/main" val="279294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22" presetClass="entr" presetSubtype="4"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par>
                                <p:cTn id="18" presetID="22" presetClass="entr" presetSubtype="4"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down)">
                                      <p:cBhvr>
                                        <p:cTn id="20" dur="500"/>
                                        <p:tgtEl>
                                          <p:spTgt spid="49"/>
                                        </p:tgtEl>
                                      </p:cBhvr>
                                    </p:animEffect>
                                  </p:childTnLst>
                                </p:cTn>
                              </p:par>
                              <p:par>
                                <p:cTn id="21" presetID="22" presetClass="entr" presetSubtype="4"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21"/>
                                        </p:tgtEl>
                                      </p:cBhvr>
                                    </p:animEffect>
                                    <p:set>
                                      <p:cBhvr>
                                        <p:cTn id="33" dur="1" fill="hold">
                                          <p:stCondLst>
                                            <p:cond delay="499"/>
                                          </p:stCondLst>
                                        </p:cTn>
                                        <p:tgtEl>
                                          <p:spTgt spid="21"/>
                                        </p:tgtEl>
                                        <p:attrNameLst>
                                          <p:attrName>style.visibility</p:attrName>
                                        </p:attrNameLst>
                                      </p:cBhvr>
                                      <p:to>
                                        <p:strVal val="hidden"/>
                                      </p:to>
                                    </p:set>
                                  </p:childTnLst>
                                </p:cTn>
                              </p:par>
                              <p:par>
                                <p:cTn id="34" presetID="22" presetClass="entr" presetSubtype="4"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24"/>
                                        </p:tgtEl>
                                      </p:cBhvr>
                                    </p:animEffect>
                                    <p:set>
                                      <p:cBhvr>
                                        <p:cTn id="46" dur="1" fill="hold">
                                          <p:stCondLst>
                                            <p:cond delay="499"/>
                                          </p:stCondLst>
                                        </p:cTn>
                                        <p:tgtEl>
                                          <p:spTgt spid="24"/>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20"/>
                                        </p:tgtEl>
                                      </p:cBhvr>
                                    </p:animEffect>
                                    <p:set>
                                      <p:cBhvr>
                                        <p:cTn id="51" dur="1" fill="hold">
                                          <p:stCondLst>
                                            <p:cond delay="499"/>
                                          </p:stCondLst>
                                        </p:cTn>
                                        <p:tgtEl>
                                          <p:spTgt spid="20"/>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grpId="0"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heel(1)">
                                      <p:cBhvr>
                                        <p:cTn id="64" dur="500"/>
                                        <p:tgtEl>
                                          <p:spTgt spid="2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29"/>
                                        </p:tgtEl>
                                      </p:cBhvr>
                                    </p:animEffect>
                                    <p:set>
                                      <p:cBhvr>
                                        <p:cTn id="69" dur="1" fill="hold">
                                          <p:stCondLst>
                                            <p:cond delay="499"/>
                                          </p:stCondLst>
                                        </p:cTn>
                                        <p:tgtEl>
                                          <p:spTgt spid="29"/>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nodeType="clickEffect">
                                  <p:stCondLst>
                                    <p:cond delay="0"/>
                                  </p:stCondLst>
                                  <p:childTnLst>
                                    <p:animEffect transition="out" filter="fade">
                                      <p:cBhvr>
                                        <p:cTn id="73" dur="500"/>
                                        <p:tgtEl>
                                          <p:spTgt spid="26"/>
                                        </p:tgtEl>
                                      </p:cBhvr>
                                    </p:animEffect>
                                    <p:set>
                                      <p:cBhvr>
                                        <p:cTn id="74" dur="1" fill="hold">
                                          <p:stCondLst>
                                            <p:cond delay="499"/>
                                          </p:stCondLst>
                                        </p:cTn>
                                        <p:tgtEl>
                                          <p:spTgt spid="26"/>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499"/>
                                          </p:stCondLst>
                                        </p:cTn>
                                        <p:tgtEl>
                                          <p:spTgt spid="2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21" presetClass="entr" presetSubtype="1"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heel(1)">
                                      <p:cBhvr>
                                        <p:cTn id="81" dur="500"/>
                                        <p:tgtEl>
                                          <p:spTgt spid="30"/>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1" nodeType="clickEffect">
                                  <p:stCondLst>
                                    <p:cond delay="0"/>
                                  </p:stCondLst>
                                  <p:childTnLst>
                                    <p:animEffect transition="out" filter="fade">
                                      <p:cBhvr>
                                        <p:cTn id="85" dur="500"/>
                                        <p:tgtEl>
                                          <p:spTgt spid="30"/>
                                        </p:tgtEl>
                                      </p:cBhvr>
                                    </p:animEffect>
                                    <p:set>
                                      <p:cBhvr>
                                        <p:cTn id="86" dur="1" fill="hold">
                                          <p:stCondLst>
                                            <p:cond delay="499"/>
                                          </p:stCondLst>
                                        </p:cTn>
                                        <p:tgtEl>
                                          <p:spTgt spid="30"/>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28"/>
                                        </p:tgtEl>
                                      </p:cBhvr>
                                    </p:animEffect>
                                    <p:set>
                                      <p:cBhvr>
                                        <p:cTn id="91" dur="1" fill="hold">
                                          <p:stCondLst>
                                            <p:cond delay="499"/>
                                          </p:stCondLst>
                                        </p:cTn>
                                        <p:tgtEl>
                                          <p:spTgt spid="28"/>
                                        </p:tgtEl>
                                        <p:attrNameLst>
                                          <p:attrName>style.visibility</p:attrName>
                                        </p:attrNameLst>
                                      </p:cBhvr>
                                      <p:to>
                                        <p:strVal val="hidden"/>
                                      </p:to>
                                    </p:set>
                                  </p:childTnLst>
                                </p:cTn>
                              </p:par>
                              <p:par>
                                <p:cTn id="92" presetID="22" presetClass="entr" presetSubtype="4"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down)">
                                      <p:cBhvr>
                                        <p:cTn id="94" dur="1000"/>
                                        <p:tgtEl>
                                          <p:spTgt spid="46"/>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down)">
                                      <p:cBhvr>
                                        <p:cTn id="97" dur="1000"/>
                                        <p:tgtEl>
                                          <p:spTgt spid="51"/>
                                        </p:tgtEl>
                                      </p:cBhvr>
                                    </p:animEffect>
                                  </p:childTnLst>
                                </p:cTn>
                              </p:par>
                              <p:par>
                                <p:cTn id="98" presetID="47" presetClass="entr" presetSubtype="0" fill="hold" grpId="0" nodeType="with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fade">
                                      <p:cBhvr>
                                        <p:cTn id="100" dur="1000"/>
                                        <p:tgtEl>
                                          <p:spTgt spid="50"/>
                                        </p:tgtEl>
                                      </p:cBhvr>
                                    </p:animEffect>
                                    <p:anim calcmode="lin" valueType="num">
                                      <p:cBhvr>
                                        <p:cTn id="101" dur="1000" fill="hold"/>
                                        <p:tgtEl>
                                          <p:spTgt spid="50"/>
                                        </p:tgtEl>
                                        <p:attrNameLst>
                                          <p:attrName>ppt_x</p:attrName>
                                        </p:attrNameLst>
                                      </p:cBhvr>
                                      <p:tavLst>
                                        <p:tav tm="0">
                                          <p:val>
                                            <p:strVal val="#ppt_x"/>
                                          </p:val>
                                        </p:tav>
                                        <p:tav tm="100000">
                                          <p:val>
                                            <p:strVal val="#ppt_x"/>
                                          </p:val>
                                        </p:tav>
                                      </p:tavLst>
                                    </p:anim>
                                    <p:anim calcmode="lin" valueType="num">
                                      <p:cBhvr>
                                        <p:cTn id="102" dur="1000" fill="hold"/>
                                        <p:tgtEl>
                                          <p:spTgt spid="50"/>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1000"/>
                                        <p:tgtEl>
                                          <p:spTgt spid="42"/>
                                        </p:tgtEl>
                                      </p:cBhvr>
                                    </p:animEffect>
                                    <p:anim calcmode="lin" valueType="num">
                                      <p:cBhvr>
                                        <p:cTn id="106" dur="1000" fill="hold"/>
                                        <p:tgtEl>
                                          <p:spTgt spid="42"/>
                                        </p:tgtEl>
                                        <p:attrNameLst>
                                          <p:attrName>ppt_x</p:attrName>
                                        </p:attrNameLst>
                                      </p:cBhvr>
                                      <p:tavLst>
                                        <p:tav tm="0">
                                          <p:val>
                                            <p:strVal val="#ppt_x"/>
                                          </p:val>
                                        </p:tav>
                                        <p:tav tm="100000">
                                          <p:val>
                                            <p:strVal val="#ppt_x"/>
                                          </p:val>
                                        </p:tav>
                                      </p:tavLst>
                                    </p:anim>
                                    <p:anim calcmode="lin" valueType="num">
                                      <p:cBhvr>
                                        <p:cTn id="107" dur="1000" fill="hold"/>
                                        <p:tgtEl>
                                          <p:spTgt spid="42"/>
                                        </p:tgtEl>
                                        <p:attrNameLst>
                                          <p:attrName>ppt_y</p:attrName>
                                        </p:attrNameLst>
                                      </p:cBhvr>
                                      <p:tavLst>
                                        <p:tav tm="0">
                                          <p:val>
                                            <p:strVal val="#ppt_y-.1"/>
                                          </p:val>
                                        </p:tav>
                                        <p:tav tm="100000">
                                          <p:val>
                                            <p:strVal val="#ppt_y"/>
                                          </p:val>
                                        </p:tav>
                                      </p:tavLst>
                                    </p:anim>
                                  </p:childTnLst>
                                </p:cTn>
                              </p:par>
                              <p:par>
                                <p:cTn id="108" presetID="22" presetClass="entr" presetSubtype="4" fill="hold" nodeType="withEffect">
                                  <p:stCondLst>
                                    <p:cond delay="0"/>
                                  </p:stCondLst>
                                  <p:childTnLst>
                                    <p:set>
                                      <p:cBhvr>
                                        <p:cTn id="109" dur="1" fill="hold">
                                          <p:stCondLst>
                                            <p:cond delay="0"/>
                                          </p:stCondLst>
                                        </p:cTn>
                                        <p:tgtEl>
                                          <p:spTgt spid="3"/>
                                        </p:tgtEl>
                                        <p:attrNameLst>
                                          <p:attrName>style.visibility</p:attrName>
                                        </p:attrNameLst>
                                      </p:cBhvr>
                                      <p:to>
                                        <p:strVal val="visible"/>
                                      </p:to>
                                    </p:set>
                                    <p:animEffect transition="in" filter="wipe(down)">
                                      <p:cBhvr>
                                        <p:cTn id="1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6" grpId="0" animBg="1"/>
      <p:bldP spid="49" grpId="0" animBg="1"/>
      <p:bldP spid="50" grpId="0" animBg="1"/>
      <p:bldP spid="51" grpId="0" animBg="1"/>
      <p:bldP spid="21" grpId="0" animBg="1"/>
      <p:bldP spid="21" grpId="1" animBg="1"/>
      <p:bldP spid="24" grpId="0" animBg="1"/>
      <p:bldP spid="24" grpId="1" animBg="1"/>
      <p:bldP spid="29" grpId="0" animBg="1"/>
      <p:bldP spid="29" grpId="1" animBg="1"/>
      <p:bldP spid="30" grpId="0" animBg="1"/>
      <p:bldP spid="30"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853169" y="2105025"/>
            <a:ext cx="6245912" cy="1856325"/>
          </a:xfrm>
        </p:spPr>
        <p:txBody>
          <a:bodyPr/>
          <a:lstStyle/>
          <a:p>
            <a:r>
              <a:rPr lang="en-US" dirty="0">
                <a:latin typeface="Montserrat" panose="00000500000000000000" pitchFamily="50" charset="0"/>
              </a:rPr>
              <a:t>ADVANCED FEATURES</a:t>
            </a:r>
          </a:p>
        </p:txBody>
      </p:sp>
      <p:sp>
        <p:nvSpPr>
          <p:cNvPr id="3" name="Oval 2">
            <a:extLst>
              <a:ext uri="{FF2B5EF4-FFF2-40B4-BE49-F238E27FC236}">
                <a16:creationId xmlns:a16="http://schemas.microsoft.com/office/drawing/2014/main" id="{28985521-955E-5D14-9F88-9CE50EBBF6F5}"/>
              </a:ext>
            </a:extLst>
          </p:cNvPr>
          <p:cNvSpPr/>
          <p:nvPr/>
        </p:nvSpPr>
        <p:spPr>
          <a:xfrm>
            <a:off x="10682244" y="3159807"/>
            <a:ext cx="538385" cy="538385"/>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3989230"/>
      </p:ext>
    </p:extLst>
  </p:cSld>
  <p:clrMapOvr>
    <a:masterClrMapping/>
  </p:clrMapOvr>
  <mc:AlternateContent xmlns:mc="http://schemas.openxmlformats.org/markup-compatibility/2006" xmlns:p14="http://schemas.microsoft.com/office/powerpoint/2010/main">
    <mc:Choice Requires="p14">
      <p:transition spd="slow" p14:dur="1250">
        <p:push dir="r"/>
      </p:transition>
    </mc:Choice>
    <mc:Fallback xmlns="">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6" dur="15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925EBB5-F688-CC3F-F008-5BE4CD204277}"/>
              </a:ext>
            </a:extLst>
          </p:cNvPr>
          <p:cNvSpPr>
            <a:spLocks noGrp="1"/>
          </p:cNvSpPr>
          <p:nvPr>
            <p:ph type="title"/>
          </p:nvPr>
        </p:nvSpPr>
        <p:spPr>
          <a:xfrm>
            <a:off x="1606960" y="601084"/>
            <a:ext cx="4119732" cy="400110"/>
          </a:xfrm>
        </p:spPr>
        <p:txBody>
          <a:bodyPr/>
          <a:lstStyle/>
          <a:p>
            <a:r>
              <a:rPr lang="en-US" sz="3000" dirty="0">
                <a:solidFill>
                  <a:srgbClr val="0068FF"/>
                </a:solidFill>
                <a:latin typeface="Montserrat" panose="00000500000000000000" pitchFamily="50" charset="0"/>
              </a:rPr>
              <a:t>Advantages</a:t>
            </a:r>
          </a:p>
        </p:txBody>
      </p:sp>
      <p:grpSp>
        <p:nvGrpSpPr>
          <p:cNvPr id="10" name="Group 9">
            <a:extLst>
              <a:ext uri="{FF2B5EF4-FFF2-40B4-BE49-F238E27FC236}">
                <a16:creationId xmlns:a16="http://schemas.microsoft.com/office/drawing/2014/main" id="{DBC6B223-ED2E-F9BA-257A-CEA38C9247E7}"/>
              </a:ext>
            </a:extLst>
          </p:cNvPr>
          <p:cNvGrpSpPr/>
          <p:nvPr/>
        </p:nvGrpSpPr>
        <p:grpSpPr>
          <a:xfrm>
            <a:off x="749555" y="538644"/>
            <a:ext cx="608989" cy="542532"/>
            <a:chOff x="1800836" y="692330"/>
            <a:chExt cx="385893" cy="343782"/>
          </a:xfrm>
        </p:grpSpPr>
        <p:sp>
          <p:nvSpPr>
            <p:cNvPr id="11" name="Hexagon 10">
              <a:extLst>
                <a:ext uri="{FF2B5EF4-FFF2-40B4-BE49-F238E27FC236}">
                  <a16:creationId xmlns:a16="http://schemas.microsoft.com/office/drawing/2014/main" id="{D58B8677-A24A-302C-B393-396DF22C6DEF}"/>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12" name="Graphic 11" descr="Brainstorm outline">
              <a:extLst>
                <a:ext uri="{FF2B5EF4-FFF2-40B4-BE49-F238E27FC236}">
                  <a16:creationId xmlns:a16="http://schemas.microsoft.com/office/drawing/2014/main" id="{EC287385-4D8F-ED96-2E62-C312B5D53E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sp>
        <p:nvSpPr>
          <p:cNvPr id="13" name="TextBox 12">
            <a:extLst>
              <a:ext uri="{FF2B5EF4-FFF2-40B4-BE49-F238E27FC236}">
                <a16:creationId xmlns:a16="http://schemas.microsoft.com/office/drawing/2014/main" id="{24C07930-D68E-01C0-831E-0D468B3D33F4}"/>
              </a:ext>
            </a:extLst>
          </p:cNvPr>
          <p:cNvSpPr txBox="1"/>
          <p:nvPr/>
        </p:nvSpPr>
        <p:spPr>
          <a:xfrm>
            <a:off x="749555" y="1364217"/>
            <a:ext cx="4837429" cy="400110"/>
          </a:xfrm>
          <a:prstGeom prst="rect">
            <a:avLst/>
          </a:prstGeom>
          <a:noFill/>
        </p:spPr>
        <p:txBody>
          <a:bodyPr wrap="square" rtlCol="0">
            <a:spAutoFit/>
          </a:bodyPr>
          <a:lstStyle/>
          <a:p>
            <a:pPr eaLnBrk="1" hangingPunct="1">
              <a:lnSpc>
                <a:spcPct val="100000"/>
              </a:lnSpc>
              <a:spcAft>
                <a:spcPct val="0"/>
              </a:spcAft>
              <a:buClrTx/>
              <a:buFontTx/>
              <a:buNone/>
            </a:pPr>
            <a:r>
              <a:rPr lang="en-US" altLang="en-US" sz="2000" b="1" dirty="0">
                <a:solidFill>
                  <a:srgbClr val="00347F"/>
                </a:solidFill>
                <a:latin typeface="Montserrat" panose="00000500000000000000" pitchFamily="50" charset="0"/>
              </a:rPr>
              <a:t>WHAT TRUSTED HUB PROVIDES?</a:t>
            </a:r>
          </a:p>
        </p:txBody>
      </p:sp>
      <p:grpSp>
        <p:nvGrpSpPr>
          <p:cNvPr id="52" name="Group 51">
            <a:extLst>
              <a:ext uri="{FF2B5EF4-FFF2-40B4-BE49-F238E27FC236}">
                <a16:creationId xmlns:a16="http://schemas.microsoft.com/office/drawing/2014/main" id="{41E6698F-2B58-FDC9-0953-BA2614CF5B8E}"/>
              </a:ext>
            </a:extLst>
          </p:cNvPr>
          <p:cNvGrpSpPr/>
          <p:nvPr/>
        </p:nvGrpSpPr>
        <p:grpSpPr>
          <a:xfrm>
            <a:off x="5835400" y="1001194"/>
            <a:ext cx="2329052" cy="2332542"/>
            <a:chOff x="448358" y="2429581"/>
            <a:chExt cx="2329052" cy="2332542"/>
          </a:xfrm>
        </p:grpSpPr>
        <p:sp>
          <p:nvSpPr>
            <p:cNvPr id="32" name="Rectangle: Rounded Corners 31">
              <a:extLst>
                <a:ext uri="{FF2B5EF4-FFF2-40B4-BE49-F238E27FC236}">
                  <a16:creationId xmlns:a16="http://schemas.microsoft.com/office/drawing/2014/main" id="{DBE93915-3833-E920-DBD7-B099F67D3432}"/>
                </a:ext>
              </a:extLst>
            </p:cNvPr>
            <p:cNvSpPr/>
            <p:nvPr/>
          </p:nvSpPr>
          <p:spPr>
            <a:xfrm>
              <a:off x="448358" y="2842788"/>
              <a:ext cx="2329052" cy="1919335"/>
            </a:xfrm>
            <a:prstGeom prst="roundRect">
              <a:avLst/>
            </a:prstGeom>
            <a:noFill/>
            <a:ln>
              <a:solidFill>
                <a:srgbClr val="005B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2016617-9DC5-C8A1-634F-E8C61FD36342}"/>
                </a:ext>
              </a:extLst>
            </p:cNvPr>
            <p:cNvSpPr txBox="1"/>
            <p:nvPr/>
          </p:nvSpPr>
          <p:spPr>
            <a:xfrm>
              <a:off x="892064" y="3140645"/>
              <a:ext cx="1436326" cy="338554"/>
            </a:xfrm>
            <a:prstGeom prst="rect">
              <a:avLst/>
            </a:prstGeom>
            <a:noFill/>
          </p:spPr>
          <p:txBody>
            <a:bodyPr wrap="square" rtlCol="0">
              <a:spAutoFit/>
            </a:bodyPr>
            <a:lstStyle/>
            <a:p>
              <a:pPr algn="ctr" eaLnBrk="1" hangingPunct="1">
                <a:lnSpc>
                  <a:spcPct val="100000"/>
                </a:lnSpc>
                <a:spcAft>
                  <a:spcPct val="0"/>
                </a:spcAft>
                <a:buClrTx/>
                <a:buFontTx/>
                <a:buNone/>
              </a:pPr>
              <a:r>
                <a:rPr lang="en-US" altLang="en-US" sz="1600" b="1" dirty="0">
                  <a:solidFill>
                    <a:srgbClr val="005BE1"/>
                  </a:solidFill>
                  <a:latin typeface="Montserrat" panose="00000500000000000000" pitchFamily="50" charset="0"/>
                </a:rPr>
                <a:t>SECURITY</a:t>
              </a:r>
            </a:p>
          </p:txBody>
        </p:sp>
        <p:sp>
          <p:nvSpPr>
            <p:cNvPr id="18" name="TextBox 17">
              <a:extLst>
                <a:ext uri="{FF2B5EF4-FFF2-40B4-BE49-F238E27FC236}">
                  <a16:creationId xmlns:a16="http://schemas.microsoft.com/office/drawing/2014/main" id="{46D58082-DF11-5485-0285-3AE219160304}"/>
                </a:ext>
              </a:extLst>
            </p:cNvPr>
            <p:cNvSpPr txBox="1"/>
            <p:nvPr/>
          </p:nvSpPr>
          <p:spPr>
            <a:xfrm>
              <a:off x="448358" y="3575623"/>
              <a:ext cx="2300595" cy="830997"/>
            </a:xfrm>
            <a:prstGeom prst="rect">
              <a:avLst/>
            </a:prstGeom>
            <a:noFill/>
          </p:spPr>
          <p:txBody>
            <a:bodyPr wrap="square" rtlCol="0">
              <a:spAutoFit/>
            </a:bodyPr>
            <a:lstStyle/>
            <a:p>
              <a:pPr algn="ctr" eaLnBrk="1" hangingPunct="1">
                <a:lnSpc>
                  <a:spcPct val="100000"/>
                </a:lnSpc>
                <a:spcAft>
                  <a:spcPct val="0"/>
                </a:spcAft>
                <a:buClrTx/>
                <a:buFontTx/>
                <a:buNone/>
              </a:pPr>
              <a:r>
                <a:rPr lang="en-US" altLang="en-US" sz="1200" dirty="0">
                  <a:solidFill>
                    <a:schemeClr val="accent1">
                      <a:lumMod val="75000"/>
                    </a:schemeClr>
                  </a:solidFill>
                  <a:latin typeface="Montserrat" panose="00000500000000000000" pitchFamily="50" charset="0"/>
                </a:rPr>
                <a:t>Burn seed either by TRUSTED HUB with strict security policy or by customers themselves</a:t>
              </a:r>
            </a:p>
          </p:txBody>
        </p:sp>
        <p:grpSp>
          <p:nvGrpSpPr>
            <p:cNvPr id="29" name="Group 28">
              <a:extLst>
                <a:ext uri="{FF2B5EF4-FFF2-40B4-BE49-F238E27FC236}">
                  <a16:creationId xmlns:a16="http://schemas.microsoft.com/office/drawing/2014/main" id="{7EFF7EF2-CC00-267B-D3FC-B791BAAC9B35}"/>
                </a:ext>
              </a:extLst>
            </p:cNvPr>
            <p:cNvGrpSpPr/>
            <p:nvPr/>
          </p:nvGrpSpPr>
          <p:grpSpPr>
            <a:xfrm>
              <a:off x="1329159" y="2429581"/>
              <a:ext cx="562135" cy="562135"/>
              <a:chOff x="1329159" y="2429581"/>
              <a:chExt cx="562135" cy="562135"/>
            </a:xfrm>
          </p:grpSpPr>
          <p:sp>
            <p:nvSpPr>
              <p:cNvPr id="39" name="Oval 38">
                <a:extLst>
                  <a:ext uri="{FF2B5EF4-FFF2-40B4-BE49-F238E27FC236}">
                    <a16:creationId xmlns:a16="http://schemas.microsoft.com/office/drawing/2014/main" id="{1BC70F45-7F07-1C1C-4310-3937476122F1}"/>
                  </a:ext>
                </a:extLst>
              </p:cNvPr>
              <p:cNvSpPr/>
              <p:nvPr/>
            </p:nvSpPr>
            <p:spPr>
              <a:xfrm>
                <a:off x="1329159" y="2429581"/>
                <a:ext cx="562135" cy="56213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descr="Shield Cross with solid fill">
                <a:extLst>
                  <a:ext uri="{FF2B5EF4-FFF2-40B4-BE49-F238E27FC236}">
                    <a16:creationId xmlns:a16="http://schemas.microsoft.com/office/drawing/2014/main" id="{41D6292E-D88E-6282-F4CF-48ECED95FF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57255" y="2465017"/>
                <a:ext cx="505942" cy="505942"/>
              </a:xfrm>
              <a:prstGeom prst="rect">
                <a:avLst/>
              </a:prstGeom>
            </p:spPr>
          </p:pic>
        </p:grpSp>
      </p:grpSp>
      <p:grpSp>
        <p:nvGrpSpPr>
          <p:cNvPr id="51" name="Group 50">
            <a:extLst>
              <a:ext uri="{FF2B5EF4-FFF2-40B4-BE49-F238E27FC236}">
                <a16:creationId xmlns:a16="http://schemas.microsoft.com/office/drawing/2014/main" id="{9EC13B1B-DB1E-061B-128C-B323351CEA33}"/>
              </a:ext>
            </a:extLst>
          </p:cNvPr>
          <p:cNvGrpSpPr/>
          <p:nvPr/>
        </p:nvGrpSpPr>
        <p:grpSpPr>
          <a:xfrm>
            <a:off x="8734341" y="1001194"/>
            <a:ext cx="2329052" cy="2333498"/>
            <a:chOff x="3049607" y="2428625"/>
            <a:chExt cx="2329052" cy="2333498"/>
          </a:xfrm>
        </p:grpSpPr>
        <p:sp>
          <p:nvSpPr>
            <p:cNvPr id="34" name="Rectangle: Rounded Corners 33">
              <a:extLst>
                <a:ext uri="{FF2B5EF4-FFF2-40B4-BE49-F238E27FC236}">
                  <a16:creationId xmlns:a16="http://schemas.microsoft.com/office/drawing/2014/main" id="{663AFB3D-A9CA-953F-F31E-C47147AEE1EF}"/>
                </a:ext>
              </a:extLst>
            </p:cNvPr>
            <p:cNvSpPr/>
            <p:nvPr/>
          </p:nvSpPr>
          <p:spPr>
            <a:xfrm>
              <a:off x="3049607" y="2842788"/>
              <a:ext cx="2329052" cy="1919335"/>
            </a:xfrm>
            <a:prstGeom prst="roundRect">
              <a:avLst/>
            </a:prstGeom>
            <a:noFill/>
            <a:ln>
              <a:solidFill>
                <a:srgbClr val="005B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EF003742-F51A-0DBD-F0DD-736E295CDED5}"/>
                </a:ext>
              </a:extLst>
            </p:cNvPr>
            <p:cNvSpPr txBox="1"/>
            <p:nvPr/>
          </p:nvSpPr>
          <p:spPr>
            <a:xfrm>
              <a:off x="3078064" y="3140645"/>
              <a:ext cx="2300595" cy="338554"/>
            </a:xfrm>
            <a:prstGeom prst="rect">
              <a:avLst/>
            </a:prstGeom>
            <a:noFill/>
          </p:spPr>
          <p:txBody>
            <a:bodyPr wrap="square" rtlCol="0">
              <a:spAutoFit/>
            </a:bodyPr>
            <a:lstStyle/>
            <a:p>
              <a:pPr algn="ctr" eaLnBrk="1" hangingPunct="1">
                <a:lnSpc>
                  <a:spcPct val="100000"/>
                </a:lnSpc>
                <a:spcAft>
                  <a:spcPct val="0"/>
                </a:spcAft>
                <a:buClrTx/>
                <a:buFontTx/>
                <a:buNone/>
              </a:pPr>
              <a:r>
                <a:rPr lang="en-US" altLang="en-US" sz="1600" b="1" dirty="0">
                  <a:solidFill>
                    <a:srgbClr val="005BE1"/>
                  </a:solidFill>
                  <a:latin typeface="Montserrat" panose="00000500000000000000" pitchFamily="50" charset="0"/>
                </a:rPr>
                <a:t>COST EFFECTIVE</a:t>
              </a:r>
            </a:p>
          </p:txBody>
        </p:sp>
        <p:sp>
          <p:nvSpPr>
            <p:cNvPr id="36" name="TextBox 35">
              <a:extLst>
                <a:ext uri="{FF2B5EF4-FFF2-40B4-BE49-F238E27FC236}">
                  <a16:creationId xmlns:a16="http://schemas.microsoft.com/office/drawing/2014/main" id="{DF5DEAAC-4640-68EF-E83E-BD4D4F9F5646}"/>
                </a:ext>
              </a:extLst>
            </p:cNvPr>
            <p:cNvSpPr txBox="1"/>
            <p:nvPr/>
          </p:nvSpPr>
          <p:spPr>
            <a:xfrm>
              <a:off x="3049607" y="3575623"/>
              <a:ext cx="2300595" cy="276999"/>
            </a:xfrm>
            <a:prstGeom prst="rect">
              <a:avLst/>
            </a:prstGeom>
            <a:noFill/>
          </p:spPr>
          <p:txBody>
            <a:bodyPr wrap="square" rtlCol="0">
              <a:spAutoFit/>
            </a:bodyPr>
            <a:lstStyle/>
            <a:p>
              <a:pPr algn="ctr" eaLnBrk="1" hangingPunct="1">
                <a:lnSpc>
                  <a:spcPct val="100000"/>
                </a:lnSpc>
                <a:spcAft>
                  <a:spcPct val="0"/>
                </a:spcAft>
                <a:buClrTx/>
                <a:buFontTx/>
                <a:buNone/>
              </a:pPr>
              <a:r>
                <a:rPr lang="en-US" altLang="en-US" sz="1200" dirty="0">
                  <a:solidFill>
                    <a:schemeClr val="accent1">
                      <a:lumMod val="75000"/>
                    </a:schemeClr>
                  </a:solidFill>
                  <a:latin typeface="Montserrat" panose="00000500000000000000" pitchFamily="50" charset="0"/>
                </a:rPr>
                <a:t>Low cost with high quality</a:t>
              </a:r>
            </a:p>
          </p:txBody>
        </p:sp>
        <p:grpSp>
          <p:nvGrpSpPr>
            <p:cNvPr id="28" name="Group 27">
              <a:extLst>
                <a:ext uri="{FF2B5EF4-FFF2-40B4-BE49-F238E27FC236}">
                  <a16:creationId xmlns:a16="http://schemas.microsoft.com/office/drawing/2014/main" id="{5929BFA9-CF28-CA2A-3398-AEE4BFE609BC}"/>
                </a:ext>
              </a:extLst>
            </p:cNvPr>
            <p:cNvGrpSpPr/>
            <p:nvPr/>
          </p:nvGrpSpPr>
          <p:grpSpPr>
            <a:xfrm>
              <a:off x="3947293" y="2428625"/>
              <a:ext cx="562135" cy="562135"/>
              <a:chOff x="3947293" y="2428625"/>
              <a:chExt cx="562135" cy="562135"/>
            </a:xfrm>
          </p:grpSpPr>
          <p:sp>
            <p:nvSpPr>
              <p:cNvPr id="6" name="Oval 5">
                <a:extLst>
                  <a:ext uri="{FF2B5EF4-FFF2-40B4-BE49-F238E27FC236}">
                    <a16:creationId xmlns:a16="http://schemas.microsoft.com/office/drawing/2014/main" id="{35D2E16B-60DB-1C1F-30CC-E372117452AA}"/>
                  </a:ext>
                </a:extLst>
              </p:cNvPr>
              <p:cNvSpPr/>
              <p:nvPr/>
            </p:nvSpPr>
            <p:spPr>
              <a:xfrm>
                <a:off x="3947293" y="2428625"/>
                <a:ext cx="562135" cy="56213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Flying Money with solid fill">
                <a:extLst>
                  <a:ext uri="{FF2B5EF4-FFF2-40B4-BE49-F238E27FC236}">
                    <a16:creationId xmlns:a16="http://schemas.microsoft.com/office/drawing/2014/main" id="{867E5BA8-B8E7-F2AC-996A-5F2C1352B4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26229" y="2501208"/>
                <a:ext cx="418879" cy="418879"/>
              </a:xfrm>
              <a:prstGeom prst="rect">
                <a:avLst/>
              </a:prstGeom>
            </p:spPr>
          </p:pic>
        </p:grpSp>
      </p:grpSp>
      <p:grpSp>
        <p:nvGrpSpPr>
          <p:cNvPr id="50" name="Group 49">
            <a:extLst>
              <a:ext uri="{FF2B5EF4-FFF2-40B4-BE49-F238E27FC236}">
                <a16:creationId xmlns:a16="http://schemas.microsoft.com/office/drawing/2014/main" id="{10958240-17EC-681A-7E04-666983C1259F}"/>
              </a:ext>
            </a:extLst>
          </p:cNvPr>
          <p:cNvGrpSpPr/>
          <p:nvPr/>
        </p:nvGrpSpPr>
        <p:grpSpPr>
          <a:xfrm>
            <a:off x="5835400" y="3857543"/>
            <a:ext cx="2329052" cy="2355386"/>
            <a:chOff x="5646639" y="2406737"/>
            <a:chExt cx="2329052" cy="2355386"/>
          </a:xfrm>
        </p:grpSpPr>
        <p:sp>
          <p:nvSpPr>
            <p:cNvPr id="20" name="Rectangle: Rounded Corners 19">
              <a:extLst>
                <a:ext uri="{FF2B5EF4-FFF2-40B4-BE49-F238E27FC236}">
                  <a16:creationId xmlns:a16="http://schemas.microsoft.com/office/drawing/2014/main" id="{FDEFCC52-08B9-96B6-377A-AD067BCAA729}"/>
                </a:ext>
              </a:extLst>
            </p:cNvPr>
            <p:cNvSpPr/>
            <p:nvPr/>
          </p:nvSpPr>
          <p:spPr>
            <a:xfrm>
              <a:off x="5646639" y="2842788"/>
              <a:ext cx="2329052" cy="1919335"/>
            </a:xfrm>
            <a:prstGeom prst="roundRect">
              <a:avLst/>
            </a:prstGeom>
            <a:noFill/>
            <a:ln>
              <a:solidFill>
                <a:srgbClr val="005B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CE16BD-CA13-A380-188A-D15EE72441EC}"/>
                </a:ext>
              </a:extLst>
            </p:cNvPr>
            <p:cNvSpPr txBox="1"/>
            <p:nvPr/>
          </p:nvSpPr>
          <p:spPr>
            <a:xfrm>
              <a:off x="5675096" y="3140645"/>
              <a:ext cx="2300595" cy="338554"/>
            </a:xfrm>
            <a:prstGeom prst="rect">
              <a:avLst/>
            </a:prstGeom>
            <a:noFill/>
          </p:spPr>
          <p:txBody>
            <a:bodyPr wrap="square" rtlCol="0">
              <a:spAutoFit/>
            </a:bodyPr>
            <a:lstStyle/>
            <a:p>
              <a:pPr algn="ctr" eaLnBrk="1" hangingPunct="1">
                <a:lnSpc>
                  <a:spcPct val="100000"/>
                </a:lnSpc>
                <a:spcAft>
                  <a:spcPct val="0"/>
                </a:spcAft>
                <a:buClrTx/>
                <a:buFontTx/>
                <a:buNone/>
              </a:pPr>
              <a:r>
                <a:rPr lang="en-US" altLang="en-US" sz="1600" b="1" dirty="0">
                  <a:solidFill>
                    <a:srgbClr val="005BE1"/>
                  </a:solidFill>
                  <a:latin typeface="Montserrat" panose="00000500000000000000" pitchFamily="50" charset="0"/>
                </a:rPr>
                <a:t>QUICK RESPONSE</a:t>
              </a:r>
            </a:p>
          </p:txBody>
        </p:sp>
        <p:sp>
          <p:nvSpPr>
            <p:cNvPr id="26" name="TextBox 25">
              <a:extLst>
                <a:ext uri="{FF2B5EF4-FFF2-40B4-BE49-F238E27FC236}">
                  <a16:creationId xmlns:a16="http://schemas.microsoft.com/office/drawing/2014/main" id="{F25BAEE8-01C3-E005-B888-3C35044AF0D5}"/>
                </a:ext>
              </a:extLst>
            </p:cNvPr>
            <p:cNvSpPr txBox="1"/>
            <p:nvPr/>
          </p:nvSpPr>
          <p:spPr>
            <a:xfrm>
              <a:off x="5646639" y="3575623"/>
              <a:ext cx="2300595" cy="276999"/>
            </a:xfrm>
            <a:prstGeom prst="rect">
              <a:avLst/>
            </a:prstGeom>
            <a:noFill/>
          </p:spPr>
          <p:txBody>
            <a:bodyPr wrap="square" rtlCol="0">
              <a:spAutoFit/>
            </a:bodyPr>
            <a:lstStyle/>
            <a:p>
              <a:pPr algn="ctr" eaLnBrk="1" hangingPunct="1">
                <a:lnSpc>
                  <a:spcPct val="100000"/>
                </a:lnSpc>
                <a:spcAft>
                  <a:spcPct val="0"/>
                </a:spcAft>
                <a:buClrTx/>
                <a:buFontTx/>
                <a:buNone/>
              </a:pPr>
              <a:r>
                <a:rPr lang="en-US" altLang="en-US" sz="1200" dirty="0">
                  <a:solidFill>
                    <a:schemeClr val="accent1">
                      <a:lumMod val="75000"/>
                    </a:schemeClr>
                  </a:solidFill>
                  <a:latin typeface="Montserrat" panose="00000500000000000000" pitchFamily="50" charset="0"/>
                </a:rPr>
                <a:t>Response in time</a:t>
              </a:r>
            </a:p>
          </p:txBody>
        </p:sp>
        <p:grpSp>
          <p:nvGrpSpPr>
            <p:cNvPr id="27" name="Group 26">
              <a:extLst>
                <a:ext uri="{FF2B5EF4-FFF2-40B4-BE49-F238E27FC236}">
                  <a16:creationId xmlns:a16="http://schemas.microsoft.com/office/drawing/2014/main" id="{6EE9F1EF-4EA5-3641-3BAE-C3725A010DE9}"/>
                </a:ext>
              </a:extLst>
            </p:cNvPr>
            <p:cNvGrpSpPr/>
            <p:nvPr/>
          </p:nvGrpSpPr>
          <p:grpSpPr>
            <a:xfrm>
              <a:off x="6513472" y="2406737"/>
              <a:ext cx="566928" cy="566928"/>
              <a:chOff x="6003292" y="2094759"/>
              <a:chExt cx="566928" cy="566928"/>
            </a:xfrm>
          </p:grpSpPr>
          <p:sp>
            <p:nvSpPr>
              <p:cNvPr id="14" name="Oval 13">
                <a:extLst>
                  <a:ext uri="{FF2B5EF4-FFF2-40B4-BE49-F238E27FC236}">
                    <a16:creationId xmlns:a16="http://schemas.microsoft.com/office/drawing/2014/main" id="{85216ECF-006C-B0CF-AB22-466137A465F0}"/>
                  </a:ext>
                </a:extLst>
              </p:cNvPr>
              <p:cNvSpPr/>
              <p:nvPr/>
            </p:nvSpPr>
            <p:spPr>
              <a:xfrm>
                <a:off x="6005689" y="2099552"/>
                <a:ext cx="562135" cy="56213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Stopwatch 25% with solid fill">
                <a:extLst>
                  <a:ext uri="{FF2B5EF4-FFF2-40B4-BE49-F238E27FC236}">
                    <a16:creationId xmlns:a16="http://schemas.microsoft.com/office/drawing/2014/main" id="{57247724-A48D-88C8-B977-F9430F9987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003292" y="2094759"/>
                <a:ext cx="566928" cy="566928"/>
              </a:xfrm>
              <a:prstGeom prst="rect">
                <a:avLst/>
              </a:prstGeom>
            </p:spPr>
          </p:pic>
        </p:grpSp>
      </p:grpSp>
      <p:grpSp>
        <p:nvGrpSpPr>
          <p:cNvPr id="49" name="Group 48">
            <a:extLst>
              <a:ext uri="{FF2B5EF4-FFF2-40B4-BE49-F238E27FC236}">
                <a16:creationId xmlns:a16="http://schemas.microsoft.com/office/drawing/2014/main" id="{05815189-5FF5-060D-B902-171FDDD63E4D}"/>
              </a:ext>
            </a:extLst>
          </p:cNvPr>
          <p:cNvGrpSpPr/>
          <p:nvPr/>
        </p:nvGrpSpPr>
        <p:grpSpPr>
          <a:xfrm>
            <a:off x="8734341" y="3868875"/>
            <a:ext cx="2329052" cy="2352861"/>
            <a:chOff x="8243671" y="2403609"/>
            <a:chExt cx="2329052" cy="2352861"/>
          </a:xfrm>
        </p:grpSpPr>
        <p:sp>
          <p:nvSpPr>
            <p:cNvPr id="42" name="Rectangle: Rounded Corners 41">
              <a:extLst>
                <a:ext uri="{FF2B5EF4-FFF2-40B4-BE49-F238E27FC236}">
                  <a16:creationId xmlns:a16="http://schemas.microsoft.com/office/drawing/2014/main" id="{11F6D8AE-F09A-B6F3-D539-606E0DF9AC27}"/>
                </a:ext>
              </a:extLst>
            </p:cNvPr>
            <p:cNvSpPr/>
            <p:nvPr/>
          </p:nvSpPr>
          <p:spPr>
            <a:xfrm>
              <a:off x="8243671" y="2837135"/>
              <a:ext cx="2329052" cy="1919335"/>
            </a:xfrm>
            <a:prstGeom prst="roundRect">
              <a:avLst/>
            </a:prstGeom>
            <a:noFill/>
            <a:ln>
              <a:solidFill>
                <a:srgbClr val="005B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7BA25ED7-ACCC-656B-23DB-4C14C4D68B16}"/>
                </a:ext>
              </a:extLst>
            </p:cNvPr>
            <p:cNvSpPr txBox="1"/>
            <p:nvPr/>
          </p:nvSpPr>
          <p:spPr>
            <a:xfrm>
              <a:off x="8272128" y="3134992"/>
              <a:ext cx="2300595" cy="338554"/>
            </a:xfrm>
            <a:prstGeom prst="rect">
              <a:avLst/>
            </a:prstGeom>
            <a:noFill/>
          </p:spPr>
          <p:txBody>
            <a:bodyPr wrap="square" rtlCol="0">
              <a:spAutoFit/>
            </a:bodyPr>
            <a:lstStyle/>
            <a:p>
              <a:pPr algn="ctr" eaLnBrk="1" hangingPunct="1">
                <a:lnSpc>
                  <a:spcPct val="100000"/>
                </a:lnSpc>
                <a:spcAft>
                  <a:spcPct val="0"/>
                </a:spcAft>
                <a:buClrTx/>
                <a:buFontTx/>
                <a:buNone/>
              </a:pPr>
              <a:r>
                <a:rPr lang="en-US" altLang="en-US" sz="1600" b="1" dirty="0">
                  <a:solidFill>
                    <a:srgbClr val="005BE1"/>
                  </a:solidFill>
                  <a:latin typeface="Montserrat" panose="00000500000000000000" pitchFamily="50" charset="0"/>
                </a:rPr>
                <a:t>TAILORED</a:t>
              </a:r>
            </a:p>
          </p:txBody>
        </p:sp>
        <p:sp>
          <p:nvSpPr>
            <p:cNvPr id="44" name="TextBox 43">
              <a:extLst>
                <a:ext uri="{FF2B5EF4-FFF2-40B4-BE49-F238E27FC236}">
                  <a16:creationId xmlns:a16="http://schemas.microsoft.com/office/drawing/2014/main" id="{AC113189-52BD-A423-8C93-A4F51B9E3C12}"/>
                </a:ext>
              </a:extLst>
            </p:cNvPr>
            <p:cNvSpPr txBox="1"/>
            <p:nvPr/>
          </p:nvSpPr>
          <p:spPr>
            <a:xfrm>
              <a:off x="8243671" y="3569970"/>
              <a:ext cx="2300595" cy="461665"/>
            </a:xfrm>
            <a:prstGeom prst="rect">
              <a:avLst/>
            </a:prstGeom>
            <a:noFill/>
          </p:spPr>
          <p:txBody>
            <a:bodyPr wrap="square" rtlCol="0">
              <a:spAutoFit/>
            </a:bodyPr>
            <a:lstStyle/>
            <a:p>
              <a:pPr algn="ctr" eaLnBrk="1" hangingPunct="1">
                <a:lnSpc>
                  <a:spcPct val="100000"/>
                </a:lnSpc>
                <a:spcAft>
                  <a:spcPct val="0"/>
                </a:spcAft>
                <a:buClrTx/>
                <a:buFontTx/>
                <a:buNone/>
              </a:pPr>
              <a:r>
                <a:rPr lang="en-US" altLang="en-US" sz="1200" dirty="0">
                  <a:solidFill>
                    <a:schemeClr val="accent1">
                      <a:lumMod val="75000"/>
                    </a:schemeClr>
                  </a:solidFill>
                  <a:latin typeface="Montserrat" panose="00000500000000000000" pitchFamily="50" charset="0"/>
                </a:rPr>
                <a:t>Flexible customization suits all your needs</a:t>
              </a:r>
            </a:p>
          </p:txBody>
        </p:sp>
        <p:grpSp>
          <p:nvGrpSpPr>
            <p:cNvPr id="48" name="Group 47">
              <a:extLst>
                <a:ext uri="{FF2B5EF4-FFF2-40B4-BE49-F238E27FC236}">
                  <a16:creationId xmlns:a16="http://schemas.microsoft.com/office/drawing/2014/main" id="{F4FF3B60-C9E6-6086-9C4C-0F665354A61C}"/>
                </a:ext>
              </a:extLst>
            </p:cNvPr>
            <p:cNvGrpSpPr/>
            <p:nvPr/>
          </p:nvGrpSpPr>
          <p:grpSpPr>
            <a:xfrm>
              <a:off x="9138962" y="2403609"/>
              <a:ext cx="566928" cy="573183"/>
              <a:chOff x="9141358" y="2211107"/>
              <a:chExt cx="566928" cy="573183"/>
            </a:xfrm>
          </p:grpSpPr>
          <p:sp>
            <p:nvSpPr>
              <p:cNvPr id="46" name="Oval 45">
                <a:extLst>
                  <a:ext uri="{FF2B5EF4-FFF2-40B4-BE49-F238E27FC236}">
                    <a16:creationId xmlns:a16="http://schemas.microsoft.com/office/drawing/2014/main" id="{117E6254-8CCE-F91C-C042-836DB644B996}"/>
                  </a:ext>
                </a:extLst>
              </p:cNvPr>
              <p:cNvSpPr/>
              <p:nvPr/>
            </p:nvSpPr>
            <p:spPr>
              <a:xfrm>
                <a:off x="9141358" y="2222155"/>
                <a:ext cx="562135" cy="56213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Graphic 36" descr="Lights On with solid fill">
                <a:extLst>
                  <a:ext uri="{FF2B5EF4-FFF2-40B4-BE49-F238E27FC236}">
                    <a16:creationId xmlns:a16="http://schemas.microsoft.com/office/drawing/2014/main" id="{8323ED9A-0ADF-E5DC-92BB-4F2CAA2E787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141358" y="2211107"/>
                <a:ext cx="566928" cy="566928"/>
              </a:xfrm>
              <a:prstGeom prst="rect">
                <a:avLst/>
              </a:prstGeom>
            </p:spPr>
          </p:pic>
        </p:grpSp>
      </p:grpSp>
      <p:pic>
        <p:nvPicPr>
          <p:cNvPr id="53" name="Picture 52" descr="A black electronic device with white text&#10;&#10;Description automatically generated">
            <a:extLst>
              <a:ext uri="{FF2B5EF4-FFF2-40B4-BE49-F238E27FC236}">
                <a16:creationId xmlns:a16="http://schemas.microsoft.com/office/drawing/2014/main" id="{79A3BCED-E406-0959-6A3F-E6FCCC2B1DEA}"/>
              </a:ext>
            </a:extLst>
          </p:cNvPr>
          <p:cNvPicPr>
            <a:picLocks noChangeAspect="1"/>
          </p:cNvPicPr>
          <p:nvPr/>
        </p:nvPicPr>
        <p:blipFill rotWithShape="1">
          <a:blip r:embed="rId12"/>
          <a:srcRect t="22424" b="27493"/>
          <a:stretch/>
        </p:blipFill>
        <p:spPr>
          <a:xfrm>
            <a:off x="649638" y="3151368"/>
            <a:ext cx="5037262" cy="1893204"/>
          </a:xfrm>
          <a:prstGeom prst="ellipse">
            <a:avLst/>
          </a:prstGeom>
        </p:spPr>
      </p:pic>
      <p:pic>
        <p:nvPicPr>
          <p:cNvPr id="54" name="Picture 53" descr="A black box with ports&#10;&#10;Description automatically generated">
            <a:extLst>
              <a:ext uri="{FF2B5EF4-FFF2-40B4-BE49-F238E27FC236}">
                <a16:creationId xmlns:a16="http://schemas.microsoft.com/office/drawing/2014/main" id="{97BF304D-CCA9-961D-12B7-F16F31395D26}"/>
              </a:ext>
            </a:extLst>
          </p:cNvPr>
          <p:cNvPicPr>
            <a:picLocks noChangeAspect="1"/>
          </p:cNvPicPr>
          <p:nvPr/>
        </p:nvPicPr>
        <p:blipFill>
          <a:blip r:embed="rId13"/>
          <a:stretch>
            <a:fillRect/>
          </a:stretch>
        </p:blipFill>
        <p:spPr>
          <a:xfrm>
            <a:off x="1792219" y="2311048"/>
            <a:ext cx="2752100" cy="685272"/>
          </a:xfrm>
          <a:prstGeom prst="rect">
            <a:avLst/>
          </a:prstGeom>
        </p:spPr>
      </p:pic>
    </p:spTree>
    <p:extLst>
      <p:ext uri="{BB962C8B-B14F-4D97-AF65-F5344CB8AC3E}">
        <p14:creationId xmlns:p14="http://schemas.microsoft.com/office/powerpoint/2010/main" val="33962667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BC6B223-ED2E-F9BA-257A-CEA38C9247E7}"/>
              </a:ext>
            </a:extLst>
          </p:cNvPr>
          <p:cNvGrpSpPr/>
          <p:nvPr/>
        </p:nvGrpSpPr>
        <p:grpSpPr>
          <a:xfrm>
            <a:off x="10464926" y="526346"/>
            <a:ext cx="608989" cy="542532"/>
            <a:chOff x="1800836" y="692330"/>
            <a:chExt cx="385893" cy="343782"/>
          </a:xfrm>
        </p:grpSpPr>
        <p:sp>
          <p:nvSpPr>
            <p:cNvPr id="11" name="Hexagon 10">
              <a:extLst>
                <a:ext uri="{FF2B5EF4-FFF2-40B4-BE49-F238E27FC236}">
                  <a16:creationId xmlns:a16="http://schemas.microsoft.com/office/drawing/2014/main" id="{D58B8677-A24A-302C-B393-396DF22C6DEF}"/>
                </a:ext>
              </a:extLst>
            </p:cNvPr>
            <p:cNvSpPr/>
            <p:nvPr/>
          </p:nvSpPr>
          <p:spPr>
            <a:xfrm>
              <a:off x="1800836" y="69233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75000"/>
                  </a:schemeClr>
                </a:solidFill>
              </a:endParaRPr>
            </a:p>
          </p:txBody>
        </p:sp>
        <p:pic>
          <p:nvPicPr>
            <p:cNvPr id="12" name="Graphic 11" descr="Brainstorm outline">
              <a:extLst>
                <a:ext uri="{FF2B5EF4-FFF2-40B4-BE49-F238E27FC236}">
                  <a16:creationId xmlns:a16="http://schemas.microsoft.com/office/drawing/2014/main" id="{EC287385-4D8F-ED96-2E62-C312B5D53E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44177" y="717497"/>
              <a:ext cx="318615" cy="318615"/>
            </a:xfrm>
            <a:prstGeom prst="rect">
              <a:avLst/>
            </a:prstGeom>
          </p:spPr>
        </p:pic>
      </p:grpSp>
      <p:grpSp>
        <p:nvGrpSpPr>
          <p:cNvPr id="119" name="Group 118">
            <a:extLst>
              <a:ext uri="{FF2B5EF4-FFF2-40B4-BE49-F238E27FC236}">
                <a16:creationId xmlns:a16="http://schemas.microsoft.com/office/drawing/2014/main" id="{BCC3695B-21C6-1542-C358-B8BE764BE8BB}"/>
              </a:ext>
            </a:extLst>
          </p:cNvPr>
          <p:cNvGrpSpPr/>
          <p:nvPr/>
        </p:nvGrpSpPr>
        <p:grpSpPr>
          <a:xfrm>
            <a:off x="5667879" y="1624591"/>
            <a:ext cx="4930923" cy="1893204"/>
            <a:chOff x="713424" y="1493362"/>
            <a:chExt cx="4930923" cy="1893204"/>
          </a:xfrm>
        </p:grpSpPr>
        <p:sp>
          <p:nvSpPr>
            <p:cNvPr id="98" name="Rectangle: Rounded Corners 97">
              <a:extLst>
                <a:ext uri="{FF2B5EF4-FFF2-40B4-BE49-F238E27FC236}">
                  <a16:creationId xmlns:a16="http://schemas.microsoft.com/office/drawing/2014/main" id="{AF7071D9-6B2A-EAE7-361E-A48B1077AABB}"/>
                </a:ext>
              </a:extLst>
            </p:cNvPr>
            <p:cNvSpPr/>
            <p:nvPr/>
          </p:nvSpPr>
          <p:spPr>
            <a:xfrm>
              <a:off x="713424" y="1493362"/>
              <a:ext cx="4928508" cy="1893204"/>
            </a:xfrm>
            <a:prstGeom prst="roundRect">
              <a:avLst/>
            </a:prstGeom>
            <a:noFill/>
            <a:ln>
              <a:solidFill>
                <a:srgbClr val="006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E01F097F-B624-77FF-7576-ECDB39723DCE}"/>
                </a:ext>
              </a:extLst>
            </p:cNvPr>
            <p:cNvGrpSpPr/>
            <p:nvPr/>
          </p:nvGrpSpPr>
          <p:grpSpPr>
            <a:xfrm>
              <a:off x="880771" y="1755606"/>
              <a:ext cx="4763576" cy="337100"/>
              <a:chOff x="4796602" y="1913286"/>
              <a:chExt cx="4763576" cy="337100"/>
            </a:xfrm>
          </p:grpSpPr>
          <p:sp>
            <p:nvSpPr>
              <p:cNvPr id="39" name="Rectangle 4">
                <a:extLst>
                  <a:ext uri="{FF2B5EF4-FFF2-40B4-BE49-F238E27FC236}">
                    <a16:creationId xmlns:a16="http://schemas.microsoft.com/office/drawing/2014/main" id="{28C22B11-4668-5E28-F660-E45487530858}"/>
                  </a:ext>
                </a:extLst>
              </p:cNvPr>
              <p:cNvSpPr>
                <a:spLocks noChangeArrowheads="1"/>
              </p:cNvSpPr>
              <p:nvPr/>
            </p:nvSpPr>
            <p:spPr bwMode="auto">
              <a:xfrm>
                <a:off x="5233093" y="1913286"/>
                <a:ext cx="4327085" cy="33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600" b="0" dirty="0">
                    <a:solidFill>
                      <a:schemeClr val="accent1"/>
                    </a:solidFill>
                    <a:latin typeface="Montserrat" panose="00000500000000000000" pitchFamily="50" charset="0"/>
                  </a:rPr>
                  <a:t>Document Signing (XML, PDF, Office, …)</a:t>
                </a:r>
              </a:p>
            </p:txBody>
          </p:sp>
          <p:pic>
            <p:nvPicPr>
              <p:cNvPr id="32" name="Graphic 31" descr="Badge Tick1 with solid fill">
                <a:extLst>
                  <a:ext uri="{FF2B5EF4-FFF2-40B4-BE49-F238E27FC236}">
                    <a16:creationId xmlns:a16="http://schemas.microsoft.com/office/drawing/2014/main" id="{F274B2A3-DD8A-BBA6-C1B6-DBF3187AD5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96602" y="1913286"/>
                <a:ext cx="337100" cy="337100"/>
              </a:xfrm>
              <a:prstGeom prst="rect">
                <a:avLst/>
              </a:prstGeom>
            </p:spPr>
          </p:pic>
        </p:grpSp>
        <p:grpSp>
          <p:nvGrpSpPr>
            <p:cNvPr id="36" name="Group 35">
              <a:extLst>
                <a:ext uri="{FF2B5EF4-FFF2-40B4-BE49-F238E27FC236}">
                  <a16:creationId xmlns:a16="http://schemas.microsoft.com/office/drawing/2014/main" id="{BFD9A2DA-8E6F-F195-D96D-109161E98FFA}"/>
                </a:ext>
              </a:extLst>
            </p:cNvPr>
            <p:cNvGrpSpPr/>
            <p:nvPr/>
          </p:nvGrpSpPr>
          <p:grpSpPr>
            <a:xfrm>
              <a:off x="880771" y="2271414"/>
              <a:ext cx="4734144" cy="337100"/>
              <a:chOff x="4796602" y="2911974"/>
              <a:chExt cx="4734144" cy="337100"/>
            </a:xfrm>
          </p:grpSpPr>
          <p:sp>
            <p:nvSpPr>
              <p:cNvPr id="56" name="Rectangle 5">
                <a:extLst>
                  <a:ext uri="{FF2B5EF4-FFF2-40B4-BE49-F238E27FC236}">
                    <a16:creationId xmlns:a16="http://schemas.microsoft.com/office/drawing/2014/main" id="{D90432DB-49ED-ED2E-7A47-F0A7F14DC99E}"/>
                  </a:ext>
                </a:extLst>
              </p:cNvPr>
              <p:cNvSpPr>
                <a:spLocks noChangeArrowheads="1"/>
              </p:cNvSpPr>
              <p:nvPr/>
            </p:nvSpPr>
            <p:spPr bwMode="auto">
              <a:xfrm>
                <a:off x="5233093" y="2911974"/>
                <a:ext cx="4297653" cy="33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600" b="0" dirty="0">
                    <a:solidFill>
                      <a:schemeClr val="accent1"/>
                    </a:solidFill>
                    <a:latin typeface="Montserrat" panose="00000500000000000000" pitchFamily="50" charset="0"/>
                  </a:rPr>
                  <a:t>Document Validation</a:t>
                </a:r>
              </a:p>
            </p:txBody>
          </p:sp>
          <p:pic>
            <p:nvPicPr>
              <p:cNvPr id="33" name="Graphic 32" descr="Badge Tick1 with solid fill">
                <a:extLst>
                  <a:ext uri="{FF2B5EF4-FFF2-40B4-BE49-F238E27FC236}">
                    <a16:creationId xmlns:a16="http://schemas.microsoft.com/office/drawing/2014/main" id="{05EA8718-24C1-EC71-0835-C955B33028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96602" y="2911974"/>
                <a:ext cx="337100" cy="337100"/>
              </a:xfrm>
              <a:prstGeom prst="rect">
                <a:avLst/>
              </a:prstGeom>
            </p:spPr>
          </p:pic>
        </p:grpSp>
        <p:grpSp>
          <p:nvGrpSpPr>
            <p:cNvPr id="37" name="Group 36">
              <a:extLst>
                <a:ext uri="{FF2B5EF4-FFF2-40B4-BE49-F238E27FC236}">
                  <a16:creationId xmlns:a16="http://schemas.microsoft.com/office/drawing/2014/main" id="{941B9533-C14F-0E3B-EA0B-0BDFFAC455B3}"/>
                </a:ext>
              </a:extLst>
            </p:cNvPr>
            <p:cNvGrpSpPr/>
            <p:nvPr/>
          </p:nvGrpSpPr>
          <p:grpSpPr>
            <a:xfrm>
              <a:off x="880771" y="2787222"/>
              <a:ext cx="4734144" cy="337100"/>
              <a:chOff x="4826033" y="3844960"/>
              <a:chExt cx="4734144" cy="337100"/>
            </a:xfrm>
          </p:grpSpPr>
          <p:sp>
            <p:nvSpPr>
              <p:cNvPr id="73" name="Rectangle 6">
                <a:extLst>
                  <a:ext uri="{FF2B5EF4-FFF2-40B4-BE49-F238E27FC236}">
                    <a16:creationId xmlns:a16="http://schemas.microsoft.com/office/drawing/2014/main" id="{055FAC9D-41A3-F92A-45DB-17C5D44690BA}"/>
                  </a:ext>
                </a:extLst>
              </p:cNvPr>
              <p:cNvSpPr>
                <a:spLocks noChangeArrowheads="1"/>
              </p:cNvSpPr>
              <p:nvPr/>
            </p:nvSpPr>
            <p:spPr bwMode="auto">
              <a:xfrm>
                <a:off x="5233094" y="3844960"/>
                <a:ext cx="4327083" cy="33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600" b="0" dirty="0">
                    <a:solidFill>
                      <a:schemeClr val="accent1"/>
                    </a:solidFill>
                    <a:latin typeface="Montserrat" panose="00000500000000000000" pitchFamily="50" charset="0"/>
                  </a:rPr>
                  <a:t>Backend Solution (Back Office Portal)</a:t>
                </a:r>
              </a:p>
            </p:txBody>
          </p:sp>
          <p:pic>
            <p:nvPicPr>
              <p:cNvPr id="34" name="Graphic 33" descr="Badge Tick1 with solid fill">
                <a:extLst>
                  <a:ext uri="{FF2B5EF4-FFF2-40B4-BE49-F238E27FC236}">
                    <a16:creationId xmlns:a16="http://schemas.microsoft.com/office/drawing/2014/main" id="{40345FD0-A524-6889-C332-960473CDB7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26033" y="3844960"/>
                <a:ext cx="337100" cy="337100"/>
              </a:xfrm>
              <a:prstGeom prst="rect">
                <a:avLst/>
              </a:prstGeom>
            </p:spPr>
          </p:pic>
        </p:grpSp>
      </p:grpSp>
      <p:pic>
        <p:nvPicPr>
          <p:cNvPr id="30" name="Picture 29" descr="A black background with blue text&#10;&#10;Description automatically generated">
            <a:extLst>
              <a:ext uri="{FF2B5EF4-FFF2-40B4-BE49-F238E27FC236}">
                <a16:creationId xmlns:a16="http://schemas.microsoft.com/office/drawing/2014/main" id="{D18D9063-DE9D-F33F-F4C4-22390AA1754F}"/>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Lst>
          </a:blip>
          <a:srcRect t="15865" b="27025"/>
          <a:stretch/>
        </p:blipFill>
        <p:spPr>
          <a:xfrm>
            <a:off x="804348" y="752386"/>
            <a:ext cx="3978546" cy="1134449"/>
          </a:xfrm>
          <a:prstGeom prst="rect">
            <a:avLst/>
          </a:prstGeom>
        </p:spPr>
      </p:pic>
      <p:sp>
        <p:nvSpPr>
          <p:cNvPr id="2" name="Title 1">
            <a:extLst>
              <a:ext uri="{FF2B5EF4-FFF2-40B4-BE49-F238E27FC236}">
                <a16:creationId xmlns:a16="http://schemas.microsoft.com/office/drawing/2014/main" id="{C28727ED-F8A6-E094-D695-E8EA58B40BA3}"/>
              </a:ext>
            </a:extLst>
          </p:cNvPr>
          <p:cNvSpPr>
            <a:spLocks noGrp="1"/>
          </p:cNvSpPr>
          <p:nvPr>
            <p:ph type="title"/>
          </p:nvPr>
        </p:nvSpPr>
        <p:spPr>
          <a:xfrm>
            <a:off x="5839531" y="512951"/>
            <a:ext cx="4587620" cy="538385"/>
          </a:xfrm>
        </p:spPr>
        <p:txBody>
          <a:bodyPr/>
          <a:lstStyle/>
          <a:p>
            <a:r>
              <a:rPr lang="en-US" sz="3000" dirty="0">
                <a:solidFill>
                  <a:srgbClr val="0068FF"/>
                </a:solidFill>
                <a:latin typeface="Montserrat" panose="00000500000000000000" pitchFamily="50" charset="0"/>
              </a:rPr>
              <a:t>Advantages Features </a:t>
            </a:r>
          </a:p>
        </p:txBody>
      </p:sp>
      <p:pic>
        <p:nvPicPr>
          <p:cNvPr id="4" name="Picture 3" descr="A close-up of a phone&#10;&#10;Description automatically generated">
            <a:extLst>
              <a:ext uri="{FF2B5EF4-FFF2-40B4-BE49-F238E27FC236}">
                <a16:creationId xmlns:a16="http://schemas.microsoft.com/office/drawing/2014/main" id="{B8BDF792-747F-6A92-2BDB-31E85E4D52DE}"/>
              </a:ext>
            </a:extLst>
          </p:cNvPr>
          <p:cNvPicPr>
            <a:picLocks noChangeAspect="1"/>
          </p:cNvPicPr>
          <p:nvPr/>
        </p:nvPicPr>
        <p:blipFill>
          <a:blip r:embed="rId8"/>
          <a:stretch>
            <a:fillRect/>
          </a:stretch>
        </p:blipFill>
        <p:spPr>
          <a:xfrm>
            <a:off x="802564" y="1974280"/>
            <a:ext cx="4185153" cy="4185153"/>
          </a:xfrm>
          <a:prstGeom prst="rect">
            <a:avLst/>
          </a:prstGeom>
        </p:spPr>
      </p:pic>
      <p:pic>
        <p:nvPicPr>
          <p:cNvPr id="5" name="Picture 4" descr="A black background with a black square&#10;&#10;Description automatically generated with medium confidence">
            <a:extLst>
              <a:ext uri="{FF2B5EF4-FFF2-40B4-BE49-F238E27FC236}">
                <a16:creationId xmlns:a16="http://schemas.microsoft.com/office/drawing/2014/main" id="{C74D9B8C-D3A9-204F-2C5A-DD734A6C7A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30938" y="3780039"/>
            <a:ext cx="788085" cy="443298"/>
          </a:xfrm>
          <a:prstGeom prst="rect">
            <a:avLst/>
          </a:prstGeom>
        </p:spPr>
      </p:pic>
      <p:pic>
        <p:nvPicPr>
          <p:cNvPr id="6" name="Picture 5" descr="A green and black background&#10;&#10;Description automatically generated">
            <a:extLst>
              <a:ext uri="{FF2B5EF4-FFF2-40B4-BE49-F238E27FC236}">
                <a16:creationId xmlns:a16="http://schemas.microsoft.com/office/drawing/2014/main" id="{8628E0B5-F229-479C-B2EA-D229C4EB7672}"/>
              </a:ext>
            </a:extLst>
          </p:cNvPr>
          <p:cNvPicPr>
            <a:picLocks noChangeAspect="1"/>
          </p:cNvPicPr>
          <p:nvPr/>
        </p:nvPicPr>
        <p:blipFill rotWithShape="1">
          <a:blip r:embed="rId10">
            <a:extLst>
              <a:ext uri="{28A0092B-C50C-407E-A947-70E740481C1C}">
                <a14:useLocalDpi xmlns:a14="http://schemas.microsoft.com/office/drawing/2010/main" val="0"/>
              </a:ext>
            </a:extLst>
          </a:blip>
          <a:srcRect t="16661" b="16661"/>
          <a:stretch/>
        </p:blipFill>
        <p:spPr>
          <a:xfrm>
            <a:off x="6027470" y="4485581"/>
            <a:ext cx="1395022" cy="523220"/>
          </a:xfrm>
          <a:prstGeom prst="rect">
            <a:avLst/>
          </a:prstGeom>
        </p:spPr>
      </p:pic>
      <p:sp>
        <p:nvSpPr>
          <p:cNvPr id="7" name="Rectangle 4">
            <a:extLst>
              <a:ext uri="{FF2B5EF4-FFF2-40B4-BE49-F238E27FC236}">
                <a16:creationId xmlns:a16="http://schemas.microsoft.com/office/drawing/2014/main" id="{D854D8BF-5AC6-E625-A1F3-4673A98B04E5}"/>
              </a:ext>
            </a:extLst>
          </p:cNvPr>
          <p:cNvSpPr>
            <a:spLocks noChangeArrowheads="1"/>
          </p:cNvSpPr>
          <p:nvPr/>
        </p:nvSpPr>
        <p:spPr bwMode="auto">
          <a:xfrm>
            <a:off x="7753733" y="3797963"/>
            <a:ext cx="1870099" cy="2755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200" b="0" dirty="0">
                <a:solidFill>
                  <a:schemeClr val="accent1"/>
                </a:solidFill>
                <a:latin typeface="Montserrat" panose="00000500000000000000" pitchFamily="50" charset="0"/>
              </a:rPr>
              <a:t>iOS 13 or newer</a:t>
            </a:r>
          </a:p>
        </p:txBody>
      </p:sp>
      <p:sp>
        <p:nvSpPr>
          <p:cNvPr id="9" name="Rectangle 4">
            <a:extLst>
              <a:ext uri="{FF2B5EF4-FFF2-40B4-BE49-F238E27FC236}">
                <a16:creationId xmlns:a16="http://schemas.microsoft.com/office/drawing/2014/main" id="{F13D9E48-06DF-C8E0-E3F6-BEA9A2694841}"/>
              </a:ext>
            </a:extLst>
          </p:cNvPr>
          <p:cNvSpPr>
            <a:spLocks noChangeArrowheads="1"/>
          </p:cNvSpPr>
          <p:nvPr/>
        </p:nvSpPr>
        <p:spPr bwMode="auto">
          <a:xfrm>
            <a:off x="7753732" y="4092968"/>
            <a:ext cx="1870099" cy="2755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200" b="0" dirty="0">
                <a:solidFill>
                  <a:schemeClr val="accent1"/>
                </a:solidFill>
                <a:latin typeface="Montserrat" panose="00000500000000000000" pitchFamily="50" charset="0"/>
              </a:rPr>
              <a:t>Space ~ </a:t>
            </a:r>
            <a:r>
              <a:rPr lang="en-US" altLang="en-US" sz="1200" b="0" dirty="0" err="1">
                <a:solidFill>
                  <a:schemeClr val="accent1"/>
                </a:solidFill>
                <a:latin typeface="Montserrat" panose="00000500000000000000" pitchFamily="50" charset="0"/>
              </a:rPr>
              <a:t>16GB</a:t>
            </a:r>
            <a:endParaRPr lang="en-US" altLang="en-US" sz="1200" b="0" dirty="0">
              <a:solidFill>
                <a:schemeClr val="accent1"/>
              </a:solidFill>
              <a:latin typeface="Montserrat" panose="00000500000000000000" pitchFamily="50" charset="0"/>
            </a:endParaRPr>
          </a:p>
        </p:txBody>
      </p:sp>
      <p:sp>
        <p:nvSpPr>
          <p:cNvPr id="13" name="Rectangle 4">
            <a:extLst>
              <a:ext uri="{FF2B5EF4-FFF2-40B4-BE49-F238E27FC236}">
                <a16:creationId xmlns:a16="http://schemas.microsoft.com/office/drawing/2014/main" id="{4F924B27-8E86-0102-4B3C-C8BF79E6D4A6}"/>
              </a:ext>
            </a:extLst>
          </p:cNvPr>
          <p:cNvSpPr>
            <a:spLocks noChangeArrowheads="1"/>
          </p:cNvSpPr>
          <p:nvPr/>
        </p:nvSpPr>
        <p:spPr bwMode="auto">
          <a:xfrm>
            <a:off x="7753733" y="4634811"/>
            <a:ext cx="1870099" cy="2755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altLang="en-US" sz="1200" b="0" dirty="0">
                <a:solidFill>
                  <a:schemeClr val="accent1"/>
                </a:solidFill>
                <a:latin typeface="Montserrat" panose="00000500000000000000" pitchFamily="50" charset="0"/>
              </a:rPr>
              <a:t>Android 7.0 or newer</a:t>
            </a:r>
          </a:p>
        </p:txBody>
      </p:sp>
      <p:sp>
        <p:nvSpPr>
          <p:cNvPr id="14" name="Rectangle 4">
            <a:extLst>
              <a:ext uri="{FF2B5EF4-FFF2-40B4-BE49-F238E27FC236}">
                <a16:creationId xmlns:a16="http://schemas.microsoft.com/office/drawing/2014/main" id="{29956D37-56AF-E40D-25C4-7925019287F3}"/>
              </a:ext>
            </a:extLst>
          </p:cNvPr>
          <p:cNvSpPr>
            <a:spLocks noChangeArrowheads="1"/>
          </p:cNvSpPr>
          <p:nvPr/>
        </p:nvSpPr>
        <p:spPr bwMode="auto">
          <a:xfrm>
            <a:off x="7753732" y="4929816"/>
            <a:ext cx="2484101" cy="460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7E52CC"/>
                </a:solidFill>
                <a:latin typeface="Arial" panose="020B0604020202020204" pitchFamily="34" charset="0"/>
                <a:ea typeface="Arial Unicode MS" panose="020B0604020202020204" pitchFamily="34" charset="-128"/>
                <a:cs typeface="Arial Unicode MS" panose="020B0604020202020204" pitchFamily="34" charset="-128"/>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3366"/>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100000"/>
              </a:lnSpc>
              <a:spcAft>
                <a:spcPct val="0"/>
              </a:spcAft>
              <a:buClrTx/>
              <a:buFontTx/>
              <a:buNone/>
            </a:pPr>
            <a:r>
              <a:rPr lang="en-US" sz="1200" b="0" dirty="0">
                <a:solidFill>
                  <a:schemeClr val="accent1"/>
                </a:solidFill>
                <a:latin typeface="Montserrat" panose="00000500000000000000" pitchFamily="50" charset="0"/>
              </a:rPr>
              <a:t>Space ~95 MB for Android </a:t>
            </a:r>
            <a:r>
              <a:rPr lang="en-US" sz="1200" b="0" dirty="0" err="1">
                <a:solidFill>
                  <a:schemeClr val="accent1"/>
                </a:solidFill>
                <a:latin typeface="Montserrat" panose="00000500000000000000" pitchFamily="50" charset="0"/>
              </a:rPr>
              <a:t>4.x</a:t>
            </a:r>
            <a:r>
              <a:rPr lang="en-US" sz="1200" b="0" dirty="0">
                <a:solidFill>
                  <a:schemeClr val="accent1"/>
                </a:solidFill>
                <a:latin typeface="Montserrat" panose="00000500000000000000" pitchFamily="50" charset="0"/>
              </a:rPr>
              <a:t>, 16 MB for Android </a:t>
            </a:r>
            <a:r>
              <a:rPr lang="en-US" sz="1200" b="0" dirty="0" err="1">
                <a:solidFill>
                  <a:schemeClr val="accent1"/>
                </a:solidFill>
                <a:latin typeface="Montserrat" panose="00000500000000000000" pitchFamily="50" charset="0"/>
              </a:rPr>
              <a:t>5.x</a:t>
            </a:r>
            <a:endParaRPr lang="en-US" altLang="en-US" sz="1200" b="0" dirty="0">
              <a:solidFill>
                <a:schemeClr val="accent1"/>
              </a:solidFill>
              <a:latin typeface="Montserrat" panose="00000500000000000000" pitchFamily="50" charset="0"/>
            </a:endParaRPr>
          </a:p>
        </p:txBody>
      </p:sp>
      <p:sp>
        <p:nvSpPr>
          <p:cNvPr id="15" name="Left Bracket 14">
            <a:extLst>
              <a:ext uri="{FF2B5EF4-FFF2-40B4-BE49-F238E27FC236}">
                <a16:creationId xmlns:a16="http://schemas.microsoft.com/office/drawing/2014/main" id="{9975F80C-F0EF-E8E9-8C76-FD72C3A1AFD4}"/>
              </a:ext>
            </a:extLst>
          </p:cNvPr>
          <p:cNvSpPr/>
          <p:nvPr/>
        </p:nvSpPr>
        <p:spPr>
          <a:xfrm>
            <a:off x="7550590" y="3797963"/>
            <a:ext cx="63374" cy="537789"/>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ket 15">
            <a:extLst>
              <a:ext uri="{FF2B5EF4-FFF2-40B4-BE49-F238E27FC236}">
                <a16:creationId xmlns:a16="http://schemas.microsoft.com/office/drawing/2014/main" id="{493DA641-DACD-70DE-F0F6-FEA031688AB0}"/>
              </a:ext>
            </a:extLst>
          </p:cNvPr>
          <p:cNvSpPr/>
          <p:nvPr/>
        </p:nvSpPr>
        <p:spPr>
          <a:xfrm>
            <a:off x="7582277" y="4739906"/>
            <a:ext cx="63374" cy="537789"/>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538538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ctrTitle"/>
          </p:nvPr>
        </p:nvSpPr>
        <p:spPr>
          <a:xfrm>
            <a:off x="1167494" y="2400299"/>
            <a:ext cx="6220278" cy="1109663"/>
          </a:xfrm>
        </p:spPr>
        <p:txBody>
          <a:bodyPr/>
          <a:lstStyle/>
          <a:p>
            <a:r>
              <a:rPr lang="en-US" dirty="0">
                <a:solidFill>
                  <a:srgbClr val="44546A"/>
                </a:solidFill>
                <a:latin typeface="Montserrat" panose="00000500000000000000" pitchFamily="50" charset="0"/>
              </a:rPr>
              <a:t>Thank you!</a:t>
            </a:r>
          </a:p>
        </p:txBody>
      </p:sp>
      <p:grpSp>
        <p:nvGrpSpPr>
          <p:cNvPr id="17" name="Group 16">
            <a:extLst>
              <a:ext uri="{FF2B5EF4-FFF2-40B4-BE49-F238E27FC236}">
                <a16:creationId xmlns:a16="http://schemas.microsoft.com/office/drawing/2014/main" id="{5AD51DEB-BC10-20E3-0F66-0105A8F161C3}"/>
              </a:ext>
            </a:extLst>
          </p:cNvPr>
          <p:cNvGrpSpPr/>
          <p:nvPr/>
        </p:nvGrpSpPr>
        <p:grpSpPr>
          <a:xfrm>
            <a:off x="836102" y="3643685"/>
            <a:ext cx="6820930" cy="421458"/>
            <a:chOff x="836102" y="3643685"/>
            <a:chExt cx="6820930" cy="421458"/>
          </a:xfrm>
        </p:grpSpPr>
        <p:grpSp>
          <p:nvGrpSpPr>
            <p:cNvPr id="6" name="Group 5">
              <a:extLst>
                <a:ext uri="{FF2B5EF4-FFF2-40B4-BE49-F238E27FC236}">
                  <a16:creationId xmlns:a16="http://schemas.microsoft.com/office/drawing/2014/main" id="{25045067-F242-56AD-7EA5-54ABDE98BFB4}"/>
                </a:ext>
              </a:extLst>
            </p:cNvPr>
            <p:cNvGrpSpPr/>
            <p:nvPr/>
          </p:nvGrpSpPr>
          <p:grpSpPr>
            <a:xfrm>
              <a:off x="836103" y="3643685"/>
              <a:ext cx="6820929" cy="421458"/>
              <a:chOff x="3579812" y="5170178"/>
              <a:chExt cx="6820929" cy="421458"/>
            </a:xfrm>
          </p:grpSpPr>
          <p:sp>
            <p:nvSpPr>
              <p:cNvPr id="7" name="TextBox 6">
                <a:extLst>
                  <a:ext uri="{FF2B5EF4-FFF2-40B4-BE49-F238E27FC236}">
                    <a16:creationId xmlns:a16="http://schemas.microsoft.com/office/drawing/2014/main" id="{561E0E2E-566E-B420-592B-8994CE27907F}"/>
                  </a:ext>
                </a:extLst>
              </p:cNvPr>
              <p:cNvSpPr txBox="1"/>
              <p:nvPr/>
            </p:nvSpPr>
            <p:spPr>
              <a:xfrm>
                <a:off x="4001269" y="5265935"/>
                <a:ext cx="6399472" cy="307777"/>
              </a:xfrm>
              <a:prstGeom prst="rect">
                <a:avLst/>
              </a:prstGeom>
              <a:noFill/>
            </p:spPr>
            <p:txBody>
              <a:bodyPr wrap="square" rtlCol="0">
                <a:spAutoFit/>
              </a:bodyPr>
              <a:lstStyle/>
              <a:p>
                <a:r>
                  <a:rPr lang="en-US" sz="1400" b="1" dirty="0">
                    <a:solidFill>
                      <a:srgbClr val="0070C0"/>
                    </a:solidFill>
                    <a:latin typeface="Montserrat" panose="00000500000000000000" pitchFamily="50" charset="0"/>
                    <a:ea typeface="Roboto" panose="02000000000000000000" pitchFamily="2" charset="0"/>
                    <a:cs typeface="Roboto" panose="02000000000000000000" pitchFamily="2" charset="0"/>
                  </a:rPr>
                  <a:t>MOBILE-ID TECHNOLOGIES &amp; SERVICES JOINT STOCK COMPANY</a:t>
                </a:r>
              </a:p>
            </p:txBody>
          </p:sp>
          <p:pic>
            <p:nvPicPr>
              <p:cNvPr id="8" name="Graphic 7" descr="Employee badge outline">
                <a:extLst>
                  <a:ext uri="{FF2B5EF4-FFF2-40B4-BE49-F238E27FC236}">
                    <a16:creationId xmlns:a16="http://schemas.microsoft.com/office/drawing/2014/main" id="{416ADE1D-3790-DB70-85CE-E1B6987DAB1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79812" y="5170178"/>
                <a:ext cx="421458" cy="421458"/>
              </a:xfrm>
              <a:prstGeom prst="rect">
                <a:avLst/>
              </a:prstGeom>
            </p:spPr>
          </p:pic>
        </p:grpSp>
        <p:pic>
          <p:nvPicPr>
            <p:cNvPr id="12" name="Graphic 11" descr="Employee badge outline">
              <a:extLst>
                <a:ext uri="{FF2B5EF4-FFF2-40B4-BE49-F238E27FC236}">
                  <a16:creationId xmlns:a16="http://schemas.microsoft.com/office/drawing/2014/main" id="{6777FEB3-5377-0602-096A-B0C2C8AB94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6102" y="3643685"/>
              <a:ext cx="421458" cy="421458"/>
            </a:xfrm>
            <a:prstGeom prst="rect">
              <a:avLst/>
            </a:prstGeom>
          </p:spPr>
        </p:pic>
      </p:grpSp>
      <p:grpSp>
        <p:nvGrpSpPr>
          <p:cNvPr id="4" name="Group 3">
            <a:extLst>
              <a:ext uri="{FF2B5EF4-FFF2-40B4-BE49-F238E27FC236}">
                <a16:creationId xmlns:a16="http://schemas.microsoft.com/office/drawing/2014/main" id="{73520351-22A6-F7BA-8FA1-383D78F4FE93}"/>
              </a:ext>
            </a:extLst>
          </p:cNvPr>
          <p:cNvGrpSpPr/>
          <p:nvPr/>
        </p:nvGrpSpPr>
        <p:grpSpPr>
          <a:xfrm>
            <a:off x="853220" y="4119421"/>
            <a:ext cx="6957636" cy="387221"/>
            <a:chOff x="853220" y="4119421"/>
            <a:chExt cx="6957636" cy="387221"/>
          </a:xfrm>
        </p:grpSpPr>
        <p:sp>
          <p:nvSpPr>
            <p:cNvPr id="9" name="TextBox 8">
              <a:extLst>
                <a:ext uri="{FF2B5EF4-FFF2-40B4-BE49-F238E27FC236}">
                  <a16:creationId xmlns:a16="http://schemas.microsoft.com/office/drawing/2014/main" id="{36BF1D74-0B57-B801-6F48-C688E2D3D623}"/>
                </a:ext>
              </a:extLst>
            </p:cNvPr>
            <p:cNvSpPr txBox="1"/>
            <p:nvPr/>
          </p:nvSpPr>
          <p:spPr>
            <a:xfrm>
              <a:off x="1257560" y="4198865"/>
              <a:ext cx="6553296" cy="307777"/>
            </a:xfrm>
            <a:prstGeom prst="rect">
              <a:avLst/>
            </a:prstGeom>
            <a:noFill/>
          </p:spPr>
          <p:txBody>
            <a:bodyPr wrap="square" rtlCol="0">
              <a:spAutoFit/>
            </a:bodyPr>
            <a:lstStyle/>
            <a:p>
              <a:r>
                <a:rPr lang="en-US" sz="1400" dirty="0">
                  <a:solidFill>
                    <a:srgbClr val="44546A"/>
                  </a:solidFill>
                  <a:latin typeface="Montserrat" panose="00000500000000000000" pitchFamily="50" charset="0"/>
                  <a:ea typeface="Roboto" panose="02000000000000000000" pitchFamily="2" charset="0"/>
                  <a:cs typeface="Roboto" panose="02000000000000000000" pitchFamily="2" charset="0"/>
                </a:rPr>
                <a:t>Level 9, Thuy Loi 4 Building, Ward 13, Binh Thanh District, </a:t>
              </a:r>
              <a:r>
                <a:rPr lang="en-US" sz="1400" dirty="0" err="1">
                  <a:solidFill>
                    <a:srgbClr val="44546A"/>
                  </a:solidFill>
                  <a:latin typeface="Montserrat" panose="00000500000000000000" pitchFamily="50" charset="0"/>
                  <a:ea typeface="Roboto" panose="02000000000000000000" pitchFamily="2" charset="0"/>
                  <a:cs typeface="Roboto" panose="02000000000000000000" pitchFamily="2" charset="0"/>
                </a:rPr>
                <a:t>HCM</a:t>
              </a:r>
              <a:r>
                <a:rPr lang="en-US" sz="1400" dirty="0">
                  <a:solidFill>
                    <a:srgbClr val="44546A"/>
                  </a:solidFill>
                  <a:latin typeface="Montserrat" panose="00000500000000000000" pitchFamily="50" charset="0"/>
                  <a:ea typeface="Roboto" panose="02000000000000000000" pitchFamily="2" charset="0"/>
                  <a:cs typeface="Roboto" panose="02000000000000000000" pitchFamily="2" charset="0"/>
                </a:rPr>
                <a:t> City</a:t>
              </a:r>
            </a:p>
          </p:txBody>
        </p:sp>
        <p:pic>
          <p:nvPicPr>
            <p:cNvPr id="13" name="Graphic 12" descr="Building outline">
              <a:extLst>
                <a:ext uri="{FF2B5EF4-FFF2-40B4-BE49-F238E27FC236}">
                  <a16:creationId xmlns:a16="http://schemas.microsoft.com/office/drawing/2014/main" id="{912354C1-3256-C9C2-EF77-AA6090B6BDA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3220" y="4119421"/>
              <a:ext cx="387221" cy="387221"/>
            </a:xfrm>
            <a:prstGeom prst="rect">
              <a:avLst/>
            </a:prstGeom>
          </p:spPr>
        </p:pic>
      </p:grpSp>
      <p:grpSp>
        <p:nvGrpSpPr>
          <p:cNvPr id="5" name="Group 4">
            <a:extLst>
              <a:ext uri="{FF2B5EF4-FFF2-40B4-BE49-F238E27FC236}">
                <a16:creationId xmlns:a16="http://schemas.microsoft.com/office/drawing/2014/main" id="{FFE88887-42DE-9027-7134-70FDF3CBE5B0}"/>
              </a:ext>
            </a:extLst>
          </p:cNvPr>
          <p:cNvGrpSpPr/>
          <p:nvPr/>
        </p:nvGrpSpPr>
        <p:grpSpPr>
          <a:xfrm>
            <a:off x="853220" y="4613223"/>
            <a:ext cx="1971461" cy="387221"/>
            <a:chOff x="973883" y="4625394"/>
            <a:chExt cx="1971461" cy="387221"/>
          </a:xfrm>
        </p:grpSpPr>
        <p:sp>
          <p:nvSpPr>
            <p:cNvPr id="10" name="TextBox 9">
              <a:extLst>
                <a:ext uri="{FF2B5EF4-FFF2-40B4-BE49-F238E27FC236}">
                  <a16:creationId xmlns:a16="http://schemas.microsoft.com/office/drawing/2014/main" id="{BD4AF423-094C-96DC-A6DE-144D5E8131BD}"/>
                </a:ext>
              </a:extLst>
            </p:cNvPr>
            <p:cNvSpPr txBox="1"/>
            <p:nvPr/>
          </p:nvSpPr>
          <p:spPr>
            <a:xfrm>
              <a:off x="1378224" y="4704838"/>
              <a:ext cx="1567120" cy="307777"/>
            </a:xfrm>
            <a:prstGeom prst="rect">
              <a:avLst/>
            </a:prstGeom>
            <a:noFill/>
          </p:spPr>
          <p:txBody>
            <a:bodyPr wrap="square" rtlCol="0">
              <a:spAutoFit/>
            </a:bodyPr>
            <a:lstStyle/>
            <a:p>
              <a:r>
                <a:rPr lang="en-US" sz="1400" dirty="0">
                  <a:solidFill>
                    <a:srgbClr val="44546A"/>
                  </a:solidFill>
                  <a:latin typeface="Montserrat" panose="00000500000000000000" pitchFamily="50" charset="0"/>
                  <a:ea typeface="Roboto" panose="02000000000000000000" pitchFamily="2" charset="0"/>
                  <a:cs typeface="Roboto" panose="02000000000000000000" pitchFamily="2" charset="0"/>
                </a:rPr>
                <a:t>028 3622 2982</a:t>
              </a:r>
            </a:p>
          </p:txBody>
        </p:sp>
        <p:pic>
          <p:nvPicPr>
            <p:cNvPr id="14" name="Graphic 13" descr="Telephone outline">
              <a:extLst>
                <a:ext uri="{FF2B5EF4-FFF2-40B4-BE49-F238E27FC236}">
                  <a16:creationId xmlns:a16="http://schemas.microsoft.com/office/drawing/2014/main" id="{4B509E12-BD5D-32AF-F0AF-7E93EA9A662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3883" y="4625394"/>
              <a:ext cx="387221" cy="387221"/>
            </a:xfrm>
            <a:prstGeom prst="rect">
              <a:avLst/>
            </a:prstGeom>
          </p:spPr>
        </p:pic>
      </p:grpSp>
      <p:grpSp>
        <p:nvGrpSpPr>
          <p:cNvPr id="16" name="Group 15">
            <a:extLst>
              <a:ext uri="{FF2B5EF4-FFF2-40B4-BE49-F238E27FC236}">
                <a16:creationId xmlns:a16="http://schemas.microsoft.com/office/drawing/2014/main" id="{61ADE177-53CD-B40D-26C8-EA659F7386F0}"/>
              </a:ext>
            </a:extLst>
          </p:cNvPr>
          <p:cNvGrpSpPr/>
          <p:nvPr/>
        </p:nvGrpSpPr>
        <p:grpSpPr>
          <a:xfrm>
            <a:off x="3500524" y="4613223"/>
            <a:ext cx="2594920" cy="387221"/>
            <a:chOff x="3500524" y="4625394"/>
            <a:chExt cx="2594920" cy="387221"/>
          </a:xfrm>
        </p:grpSpPr>
        <p:sp>
          <p:nvSpPr>
            <p:cNvPr id="11" name="TextBox 10">
              <a:extLst>
                <a:ext uri="{FF2B5EF4-FFF2-40B4-BE49-F238E27FC236}">
                  <a16:creationId xmlns:a16="http://schemas.microsoft.com/office/drawing/2014/main" id="{FA36CAB9-C2C6-CD7D-3922-26B2E717B8B1}"/>
                </a:ext>
              </a:extLst>
            </p:cNvPr>
            <p:cNvSpPr txBox="1"/>
            <p:nvPr/>
          </p:nvSpPr>
          <p:spPr>
            <a:xfrm>
              <a:off x="3960082" y="4691180"/>
              <a:ext cx="2135362" cy="321435"/>
            </a:xfrm>
            <a:prstGeom prst="rect">
              <a:avLst/>
            </a:prstGeom>
            <a:noFill/>
          </p:spPr>
          <p:txBody>
            <a:bodyPr wrap="square" rtlCol="0">
              <a:spAutoFit/>
            </a:bodyPr>
            <a:lstStyle/>
            <a:p>
              <a:pPr lvl="0">
                <a:lnSpc>
                  <a:spcPct val="114000"/>
                </a:lnSpc>
                <a:defRPr/>
              </a:pPr>
              <a:r>
                <a:rPr lang="id-ID" sz="1400" dirty="0">
                  <a:solidFill>
                    <a:srgbClr val="44546A"/>
                  </a:solidFill>
                  <a:latin typeface="Montserrat" panose="00000500000000000000" pitchFamily="50" charset="0"/>
                  <a:ea typeface="Roboto" panose="02000000000000000000" pitchFamily="2" charset="0"/>
                  <a:cs typeface="Roboto" panose="02000000000000000000" pitchFamily="2" charset="0"/>
                </a:rPr>
                <a:t>info@mobile-id.vn</a:t>
              </a:r>
            </a:p>
          </p:txBody>
        </p:sp>
        <p:pic>
          <p:nvPicPr>
            <p:cNvPr id="15" name="Graphic 14" descr="Internet outline">
              <a:extLst>
                <a:ext uri="{FF2B5EF4-FFF2-40B4-BE49-F238E27FC236}">
                  <a16:creationId xmlns:a16="http://schemas.microsoft.com/office/drawing/2014/main" id="{70885446-ABAA-A4A0-17BA-BF547818062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500524" y="4625394"/>
              <a:ext cx="387221" cy="387221"/>
            </a:xfrm>
            <a:prstGeom prst="rect">
              <a:avLst/>
            </a:prstGeom>
          </p:spPr>
        </p:pic>
      </p:grpSp>
      <p:sp>
        <p:nvSpPr>
          <p:cNvPr id="3" name="Oval 2">
            <a:extLst>
              <a:ext uri="{FF2B5EF4-FFF2-40B4-BE49-F238E27FC236}">
                <a16:creationId xmlns:a16="http://schemas.microsoft.com/office/drawing/2014/main" id="{258FD688-BA92-4E71-96C1-750815405FC0}"/>
              </a:ext>
            </a:extLst>
          </p:cNvPr>
          <p:cNvSpPr/>
          <p:nvPr/>
        </p:nvSpPr>
        <p:spPr>
          <a:xfrm>
            <a:off x="9733280" y="3061769"/>
            <a:ext cx="1003374" cy="1003374"/>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618457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fill="hold" grpId="0" nodeType="with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2.xml><?xml version="1.0" encoding="utf-8"?>
<ds:datastoreItem xmlns:ds="http://schemas.openxmlformats.org/officeDocument/2006/customXml" ds:itemID="{4A615295-94F6-4CE2-A1B1-6B7E1DAA5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5BAB77-79E1-4739-AA51-10C9079186D6}">
  <ds:schemaRefs>
    <ds:schemaRef ds:uri="http://purl.org/dc/elements/1.1/"/>
    <ds:schemaRef ds:uri="http://schemas.microsoft.com/office/2006/metadata/properties"/>
    <ds:schemaRef ds:uri="230e9df3-be65-4c73-a93b-d1236ebd677e"/>
    <ds:schemaRef ds:uri="http://schemas.microsoft.com/sharepoint/v3"/>
    <ds:schemaRef ds:uri="http://schemas.openxmlformats.org/package/2006/metadata/core-properties"/>
    <ds:schemaRef ds:uri="http://purl.org/dc/terms/"/>
    <ds:schemaRef ds:uri="http://schemas.microsoft.com/office/infopath/2007/PartnerControls"/>
    <ds:schemaRef ds:uri="16c05727-aa75-4e4a-9b5f-8a80a1165891"/>
    <ds:schemaRef ds:uri="http://schemas.microsoft.com/office/2006/documentManagement/types"/>
    <ds:schemaRef ds:uri="71af3243-3dd4-4a8d-8c0d-dd76da1f02a5"/>
    <ds:schemaRef ds:uri="http://www.w3.org/XML/1998/namespace"/>
    <ds:schemaRef ds:uri="http://purl.org/dc/dcmityp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Universal presentation</Template>
  <TotalTime>6506</TotalTime>
  <Words>1005</Words>
  <Application>Microsoft Office PowerPoint</Application>
  <PresentationFormat>Widescreen</PresentationFormat>
  <Paragraphs>203</Paragraphs>
  <Slides>39</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8" baseType="lpstr">
      <vt:lpstr>Arial</vt:lpstr>
      <vt:lpstr>Calibri</vt:lpstr>
      <vt:lpstr>Montserrat</vt:lpstr>
      <vt:lpstr>Symbol</vt:lpstr>
      <vt:lpstr>Tenorite</vt:lpstr>
      <vt:lpstr>Times New Roman</vt:lpstr>
      <vt:lpstr>Verdana</vt:lpstr>
      <vt:lpstr>Office Theme</vt:lpstr>
      <vt:lpstr>Visio</vt:lpstr>
      <vt:lpstr>PowerPoint Presentation</vt:lpstr>
      <vt:lpstr>PowerPoint Presentation</vt:lpstr>
      <vt:lpstr>Trusted Hub Overview</vt:lpstr>
      <vt:lpstr>Pursuant to Decision 2345</vt:lpstr>
      <vt:lpstr>Pursuant to Decision 2345</vt:lpstr>
      <vt:lpstr>PowerPoint Presentation</vt:lpstr>
      <vt:lpstr>SYSTEM TOPOLOGY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OTP EMAIL</vt:lpstr>
      <vt:lpstr>OTP SMS</vt:lpstr>
      <vt:lpstr>CREATE AN ACCOUNT ON EIDBANK MOBILE APP </vt:lpstr>
      <vt:lpstr>CREATE AN ACCOUNT ON EIDBANK MOBILE APP </vt:lpstr>
      <vt:lpstr>PowerPoint Presentation</vt:lpstr>
      <vt:lpstr>PowerPoint Presentation</vt:lpstr>
      <vt:lpstr>SMART OTP BASIC</vt:lpstr>
      <vt:lpstr>SMART OTP ADVANCE</vt:lpstr>
      <vt:lpstr>SMART OTP ADVANCE – OTP CODE</vt:lpstr>
      <vt:lpstr>SMART OTP ADVANCE – NO OTP CODE</vt:lpstr>
      <vt:lpstr>SMART OTP ADVANCE –  QR CODE</vt:lpstr>
      <vt:lpstr>PowerPoint Presentation</vt:lpstr>
      <vt:lpstr>PowerPoint Presentation</vt:lpstr>
      <vt:lpstr>PowerPoint Presentation</vt:lpstr>
      <vt:lpstr>PowerPoint Presentation</vt:lpstr>
      <vt:lpstr>PowerPoint Presentation</vt:lpstr>
      <vt:lpstr>User Experience</vt:lpstr>
      <vt:lpstr>User Experience</vt:lpstr>
      <vt:lpstr>PowerPoint Presentation</vt:lpstr>
      <vt:lpstr>ADVANCED FEATURES</vt:lpstr>
      <vt:lpstr>Advantages</vt:lpstr>
      <vt:lpstr>Advantages Features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QĐ 2345 - Thanh toán trực tuyến trên internet</dc:title>
  <dc:creator>Mobile-ID Helpdesk</dc:creator>
  <cp:lastModifiedBy>Mobile-ID Helpdesk</cp:lastModifiedBy>
  <cp:revision>178</cp:revision>
  <dcterms:created xsi:type="dcterms:W3CDTF">2023-07-18T02:45:49Z</dcterms:created>
  <dcterms:modified xsi:type="dcterms:W3CDTF">2024-12-10T10:25:57Z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